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47" r:id="rId4"/>
  </p:sldMasterIdLst>
  <p:notesMasterIdLst>
    <p:notesMasterId r:id="rId59"/>
  </p:notesMasterIdLst>
  <p:handoutMasterIdLst>
    <p:handoutMasterId r:id="rId60"/>
  </p:handoutMasterIdLst>
  <p:sldIdLst>
    <p:sldId id="256" r:id="rId5"/>
    <p:sldId id="656" r:id="rId6"/>
    <p:sldId id="330" r:id="rId7"/>
    <p:sldId id="645" r:id="rId8"/>
    <p:sldId id="410" r:id="rId9"/>
    <p:sldId id="569" r:id="rId10"/>
    <p:sldId id="655" r:id="rId11"/>
    <p:sldId id="646" r:id="rId12"/>
    <p:sldId id="465" r:id="rId13"/>
    <p:sldId id="467" r:id="rId14"/>
    <p:sldId id="474" r:id="rId15"/>
    <p:sldId id="479" r:id="rId16"/>
    <p:sldId id="571" r:id="rId17"/>
    <p:sldId id="579" r:id="rId18"/>
    <p:sldId id="581" r:id="rId19"/>
    <p:sldId id="583" r:id="rId20"/>
    <p:sldId id="585" r:id="rId21"/>
    <p:sldId id="587" r:id="rId22"/>
    <p:sldId id="658" r:id="rId23"/>
    <p:sldId id="601" r:id="rId24"/>
    <p:sldId id="602" r:id="rId25"/>
    <p:sldId id="603" r:id="rId26"/>
    <p:sldId id="604" r:id="rId27"/>
    <p:sldId id="605" r:id="rId28"/>
    <p:sldId id="608" r:id="rId29"/>
    <p:sldId id="616" r:id="rId30"/>
    <p:sldId id="574" r:id="rId31"/>
    <p:sldId id="576" r:id="rId32"/>
    <p:sldId id="599" r:id="rId33"/>
    <p:sldId id="657" r:id="rId34"/>
    <p:sldId id="328" r:id="rId35"/>
    <p:sldId id="519" r:id="rId36"/>
    <p:sldId id="614" r:id="rId37"/>
    <p:sldId id="610" r:id="rId38"/>
    <p:sldId id="652" r:id="rId39"/>
    <p:sldId id="609" r:id="rId40"/>
    <p:sldId id="653" r:id="rId41"/>
    <p:sldId id="594" r:id="rId42"/>
    <p:sldId id="618" r:id="rId43"/>
    <p:sldId id="374" r:id="rId44"/>
    <p:sldId id="606" r:id="rId45"/>
    <p:sldId id="565" r:id="rId46"/>
    <p:sldId id="607" r:id="rId47"/>
    <p:sldId id="533" r:id="rId48"/>
    <p:sldId id="562" r:id="rId49"/>
    <p:sldId id="401" r:id="rId50"/>
    <p:sldId id="402" r:id="rId51"/>
    <p:sldId id="647" r:id="rId52"/>
    <p:sldId id="651" r:id="rId53"/>
    <p:sldId id="425" r:id="rId54"/>
    <p:sldId id="270" r:id="rId55"/>
    <p:sldId id="567" r:id="rId56"/>
    <p:sldId id="627" r:id="rId57"/>
    <p:sldId id="600" r:id="rId58"/>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A577D75-309A-4844-1031-1532BA9E3607}" name="John L. Kirk [BUDGET]" initials="JK" userId="S::John.Kirk@BUDGET.KS.GOV::0b9e908d-6caf-453b-bb16-ae2a43306c29" providerId="AD"/>
  <p188:author id="{F4761E94-7A94-9778-D641-E560F20FBB5C}" name="Jeff J. Arpin [BUDGET]" initials="JA" userId="S::Jeff.Arpin@BUDGET.KS.GOV::95046874-86c0-4e52-984b-acf87841b6c0"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Gunn, Leyton [BUDGET]" initials="GL[" lastIdx="1" clrIdx="0">
    <p:extLst>
      <p:ext uri="{19B8F6BF-5375-455C-9EA6-DF929625EA0E}">
        <p15:presenceInfo xmlns:p15="http://schemas.microsoft.com/office/powerpoint/2012/main" userId="S::Leyton.Gunn@BUDGET.KS.GOV::a41b538a-b0ce-47bc-9244-15b19ca1e26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6/11/relationships/changesInfo" Target="changesInfos/changesInfo1.xml"/><Relationship Id="rId5" Type="http://schemas.openxmlformats.org/officeDocument/2006/relationships/slide" Target="slides/slide1.xml"/><Relationship Id="rId61" Type="http://schemas.openxmlformats.org/officeDocument/2006/relationships/commentAuthors" Target="commentAuthor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67" Type="http://schemas.microsoft.com/office/2018/10/relationships/authors" Targe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handoutMaster" Target="handoutMasters/handoutMaster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hn L. Kirk [BUDGET]" userId="0b9e908d-6caf-453b-bb16-ae2a43306c29" providerId="ADAL" clId="{D97DE343-347A-46F6-986D-5073C500AFA6}"/>
    <pc:docChg chg="modSld">
      <pc:chgData name="John L. Kirk [BUDGET]" userId="0b9e908d-6caf-453b-bb16-ae2a43306c29" providerId="ADAL" clId="{D97DE343-347A-46F6-986D-5073C500AFA6}" dt="2026-07-23T19:22:44.936" v="8" actId="2"/>
      <pc:docMkLst>
        <pc:docMk/>
      </pc:docMkLst>
      <pc:sldChg chg="modNotesTx">
        <pc:chgData name="John L. Kirk [BUDGET]" userId="0b9e908d-6caf-453b-bb16-ae2a43306c29" providerId="ADAL" clId="{D97DE343-347A-46F6-986D-5073C500AFA6}" dt="2026-07-23T19:22:39.818" v="0" actId="2"/>
        <pc:sldMkLst>
          <pc:docMk/>
          <pc:sldMk cId="2443215107" sldId="576"/>
        </pc:sldMkLst>
      </pc:sldChg>
      <pc:sldChg chg="modSp mod">
        <pc:chgData name="John L. Kirk [BUDGET]" userId="0b9e908d-6caf-453b-bb16-ae2a43306c29" providerId="ADAL" clId="{D97DE343-347A-46F6-986D-5073C500AFA6}" dt="2026-07-23T19:22:44.936" v="8" actId="2"/>
        <pc:sldMkLst>
          <pc:docMk/>
          <pc:sldMk cId="0" sldId="581"/>
        </pc:sldMkLst>
        <pc:spChg chg="mod">
          <ac:chgData name="John L. Kirk [BUDGET]" userId="0b9e908d-6caf-453b-bb16-ae2a43306c29" providerId="ADAL" clId="{D97DE343-347A-46F6-986D-5073C500AFA6}" dt="2026-07-23T19:22:44.936" v="8" actId="2"/>
          <ac:spMkLst>
            <pc:docMk/>
            <pc:sldMk cId="0" sldId="581"/>
            <ac:spMk id="18435" creationId="{00000000-0000-0000-0000-000000000000}"/>
          </ac:spMkLst>
        </pc:spChg>
      </pc:sldChg>
      <pc:sldChg chg="modSp mod">
        <pc:chgData name="John L. Kirk [BUDGET]" userId="0b9e908d-6caf-453b-bb16-ae2a43306c29" providerId="ADAL" clId="{D97DE343-347A-46F6-986D-5073C500AFA6}" dt="2026-07-23T19:22:43.867" v="7" actId="2"/>
        <pc:sldMkLst>
          <pc:docMk/>
          <pc:sldMk cId="0" sldId="594"/>
        </pc:sldMkLst>
        <pc:graphicFrameChg chg="modGraphic">
          <ac:chgData name="John L. Kirk [BUDGET]" userId="0b9e908d-6caf-453b-bb16-ae2a43306c29" providerId="ADAL" clId="{D97DE343-347A-46F6-986D-5073C500AFA6}" dt="2026-07-23T19:22:43.867" v="7" actId="2"/>
          <ac:graphicFrameMkLst>
            <pc:docMk/>
            <pc:sldMk cId="0" sldId="594"/>
            <ac:graphicFrameMk id="6" creationId="{022039B0-9045-4F2D-B144-5AC230A0BAF7}"/>
          </ac:graphicFrameMkLst>
        </pc:graphicFrameChg>
      </pc:sldChg>
      <pc:sldChg chg="modNotesTx">
        <pc:chgData name="John L. Kirk [BUDGET]" userId="0b9e908d-6caf-453b-bb16-ae2a43306c29" providerId="ADAL" clId="{D97DE343-347A-46F6-986D-5073C500AFA6}" dt="2026-07-23T19:22:41.150" v="2" actId="2"/>
        <pc:sldMkLst>
          <pc:docMk/>
          <pc:sldMk cId="4070750562" sldId="599"/>
        </pc:sldMkLst>
      </pc:sldChg>
      <pc:sldChg chg="modNotesTx">
        <pc:chgData name="John L. Kirk [BUDGET]" userId="0b9e908d-6caf-453b-bb16-ae2a43306c29" providerId="ADAL" clId="{D97DE343-347A-46F6-986D-5073C500AFA6}" dt="2026-07-23T19:22:42.041" v="4" actId="2"/>
        <pc:sldMkLst>
          <pc:docMk/>
          <pc:sldMk cId="3138699480" sldId="657"/>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A540C25-CC62-4D13-BD9C-7F7678E1645E}"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831F5CD2-764E-47A3-9637-2DE4D3282862}">
      <dgm:prSet phldrT="[Text]" custT="1"/>
      <dgm:spPr/>
      <dgm:t>
        <a:bodyPr/>
        <a:lstStyle/>
        <a:p>
          <a:r>
            <a:rPr lang="en-US" sz="2100" b="1" dirty="0">
              <a:solidFill>
                <a:srgbClr val="FF0000"/>
              </a:solidFill>
            </a:rPr>
            <a:t>Agencies</a:t>
          </a:r>
          <a:r>
            <a:rPr lang="en-US" sz="2100" dirty="0"/>
            <a:t> </a:t>
          </a:r>
        </a:p>
        <a:p>
          <a:r>
            <a:rPr lang="en-US" sz="2100" dirty="0"/>
            <a:t>Prepare &amp; Submit </a:t>
          </a:r>
        </a:p>
      </dgm:t>
    </dgm:pt>
    <dgm:pt modelId="{04681ED6-C3FD-4D17-B62A-1E664FF38571}" type="parTrans" cxnId="{D079759F-0015-4BB6-8ACD-ED8A4ECB938A}">
      <dgm:prSet/>
      <dgm:spPr/>
      <dgm:t>
        <a:bodyPr/>
        <a:lstStyle/>
        <a:p>
          <a:endParaRPr lang="en-US"/>
        </a:p>
      </dgm:t>
    </dgm:pt>
    <dgm:pt modelId="{127F78D9-AA4D-478D-A8A0-440B832490E9}" type="sibTrans" cxnId="{D079759F-0015-4BB6-8ACD-ED8A4ECB938A}">
      <dgm:prSet/>
      <dgm:spPr/>
      <dgm:t>
        <a:bodyPr/>
        <a:lstStyle/>
        <a:p>
          <a:endParaRPr lang="en-US"/>
        </a:p>
      </dgm:t>
    </dgm:pt>
    <dgm:pt modelId="{D46FF5D1-CC7D-42FD-92E6-2159E6BA53B0}">
      <dgm:prSet phldrT="[Text]" custT="1"/>
      <dgm:spPr/>
      <dgm:t>
        <a:bodyPr/>
        <a:lstStyle/>
        <a:p>
          <a:r>
            <a:rPr lang="en-US" sz="1800" b="1" dirty="0">
              <a:solidFill>
                <a:srgbClr val="FF0000"/>
              </a:solidFill>
            </a:rPr>
            <a:t>Division of the Budget </a:t>
          </a:r>
        </a:p>
        <a:p>
          <a:r>
            <a:rPr lang="en-US" sz="1800" b="0" dirty="0">
              <a:solidFill>
                <a:schemeClr val="tx1"/>
              </a:solidFill>
            </a:rPr>
            <a:t>Analyzes</a:t>
          </a:r>
          <a:r>
            <a:rPr lang="en-US" sz="1800" b="1" dirty="0">
              <a:solidFill>
                <a:schemeClr val="tx1"/>
              </a:solidFill>
            </a:rPr>
            <a:t> </a:t>
          </a:r>
          <a:r>
            <a:rPr lang="en-US" sz="1800" b="0" dirty="0">
              <a:solidFill>
                <a:schemeClr val="tx1"/>
              </a:solidFill>
            </a:rPr>
            <a:t>&amp;</a:t>
          </a:r>
          <a:r>
            <a:rPr lang="en-US" sz="1800" b="1" dirty="0">
              <a:solidFill>
                <a:schemeClr val="tx1"/>
              </a:solidFill>
            </a:rPr>
            <a:t> </a:t>
          </a:r>
          <a:r>
            <a:rPr lang="en-US" sz="1800" dirty="0">
              <a:solidFill>
                <a:schemeClr val="tx1"/>
              </a:solidFill>
            </a:rPr>
            <a:t>Recommends</a:t>
          </a:r>
        </a:p>
      </dgm:t>
    </dgm:pt>
    <dgm:pt modelId="{85F78C7D-4F9C-4576-9F67-065B1977235D}" type="parTrans" cxnId="{C0BFC0C4-5595-46A5-A019-45F0237A4673}">
      <dgm:prSet/>
      <dgm:spPr/>
      <dgm:t>
        <a:bodyPr/>
        <a:lstStyle/>
        <a:p>
          <a:endParaRPr lang="en-US"/>
        </a:p>
      </dgm:t>
    </dgm:pt>
    <dgm:pt modelId="{8002025E-13D5-498D-AB61-66B6AEEFF0D3}" type="sibTrans" cxnId="{C0BFC0C4-5595-46A5-A019-45F0237A4673}">
      <dgm:prSet/>
      <dgm:spPr/>
      <dgm:t>
        <a:bodyPr/>
        <a:lstStyle/>
        <a:p>
          <a:endParaRPr lang="en-US"/>
        </a:p>
      </dgm:t>
    </dgm:pt>
    <dgm:pt modelId="{E62C67B1-9DCD-4F79-810F-434F1CAF6BA9}">
      <dgm:prSet phldrT="[Text]"/>
      <dgm:spPr/>
      <dgm:t>
        <a:bodyPr/>
        <a:lstStyle/>
        <a:p>
          <a:r>
            <a:rPr lang="en-US" b="1" dirty="0">
              <a:solidFill>
                <a:srgbClr val="FF0000"/>
              </a:solidFill>
            </a:rPr>
            <a:t>The Governor </a:t>
          </a:r>
          <a:r>
            <a:rPr lang="en-US" dirty="0"/>
            <a:t>Decides &amp; Presents</a:t>
          </a:r>
        </a:p>
      </dgm:t>
    </dgm:pt>
    <dgm:pt modelId="{3F819869-25DC-4231-AD93-FBFF85AE21F5}" type="parTrans" cxnId="{21CE940E-5D76-4899-9D2F-DAAA551F3BCB}">
      <dgm:prSet/>
      <dgm:spPr/>
      <dgm:t>
        <a:bodyPr/>
        <a:lstStyle/>
        <a:p>
          <a:endParaRPr lang="en-US"/>
        </a:p>
      </dgm:t>
    </dgm:pt>
    <dgm:pt modelId="{6D5279BC-AE5E-4D67-BE57-C6386F3AB0EB}" type="sibTrans" cxnId="{21CE940E-5D76-4899-9D2F-DAAA551F3BCB}">
      <dgm:prSet/>
      <dgm:spPr/>
      <dgm:t>
        <a:bodyPr/>
        <a:lstStyle/>
        <a:p>
          <a:endParaRPr lang="en-US"/>
        </a:p>
      </dgm:t>
    </dgm:pt>
    <dgm:pt modelId="{468C39DA-64BF-4966-A6D0-635645E0DFA2}">
      <dgm:prSet phldrT="[Text]"/>
      <dgm:spPr/>
      <dgm:t>
        <a:bodyPr/>
        <a:lstStyle/>
        <a:p>
          <a:r>
            <a:rPr lang="en-US" b="1" dirty="0">
              <a:solidFill>
                <a:srgbClr val="FF0000"/>
              </a:solidFill>
            </a:rPr>
            <a:t>KLRD</a:t>
          </a:r>
        </a:p>
        <a:p>
          <a:r>
            <a:rPr lang="en-US" dirty="0"/>
            <a:t> Analyzes &amp; Reports</a:t>
          </a:r>
        </a:p>
      </dgm:t>
    </dgm:pt>
    <dgm:pt modelId="{7F1E5A7D-CACF-493D-BE34-C2F87EF21ACF}" type="parTrans" cxnId="{2EAAAD87-D237-4E6A-8AAD-DC63DE60F9C6}">
      <dgm:prSet/>
      <dgm:spPr/>
      <dgm:t>
        <a:bodyPr/>
        <a:lstStyle/>
        <a:p>
          <a:endParaRPr lang="en-US"/>
        </a:p>
      </dgm:t>
    </dgm:pt>
    <dgm:pt modelId="{5744C336-1AFE-49D3-8652-CAE021147DC9}" type="sibTrans" cxnId="{2EAAAD87-D237-4E6A-8AAD-DC63DE60F9C6}">
      <dgm:prSet/>
      <dgm:spPr/>
      <dgm:t>
        <a:bodyPr/>
        <a:lstStyle/>
        <a:p>
          <a:endParaRPr lang="en-US"/>
        </a:p>
      </dgm:t>
    </dgm:pt>
    <dgm:pt modelId="{0019A998-BDD9-425F-A47D-48B854A49413}">
      <dgm:prSet phldrT="[Text]"/>
      <dgm:spPr/>
      <dgm:t>
        <a:bodyPr/>
        <a:lstStyle/>
        <a:p>
          <a:r>
            <a:rPr lang="en-US" b="1" dirty="0">
              <a:solidFill>
                <a:srgbClr val="FF0000"/>
              </a:solidFill>
            </a:rPr>
            <a:t>Agencies</a:t>
          </a:r>
          <a:r>
            <a:rPr lang="en-US" dirty="0"/>
            <a:t> </a:t>
          </a:r>
        </a:p>
        <a:p>
          <a:r>
            <a:rPr lang="en-US" dirty="0"/>
            <a:t>Implement &amp; Execute</a:t>
          </a:r>
        </a:p>
      </dgm:t>
    </dgm:pt>
    <dgm:pt modelId="{3C653ED1-661A-4FF4-98DA-530BC0513DCF}" type="parTrans" cxnId="{92FEF16C-D31F-442E-97C3-09FF6418185A}">
      <dgm:prSet/>
      <dgm:spPr/>
      <dgm:t>
        <a:bodyPr/>
        <a:lstStyle/>
        <a:p>
          <a:endParaRPr lang="en-US"/>
        </a:p>
      </dgm:t>
    </dgm:pt>
    <dgm:pt modelId="{00ECD87F-44D1-45BD-80DC-8DB265C4CB6A}" type="sibTrans" cxnId="{92FEF16C-D31F-442E-97C3-09FF6418185A}">
      <dgm:prSet/>
      <dgm:spPr/>
      <dgm:t>
        <a:bodyPr/>
        <a:lstStyle/>
        <a:p>
          <a:endParaRPr lang="en-US"/>
        </a:p>
      </dgm:t>
    </dgm:pt>
    <dgm:pt modelId="{BA5DAEA5-04B6-4EFA-B9A7-004914447CC8}">
      <dgm:prSet/>
      <dgm:spPr/>
      <dgm:t>
        <a:bodyPr/>
        <a:lstStyle/>
        <a:p>
          <a:r>
            <a:rPr lang="en-US" b="1" dirty="0">
              <a:solidFill>
                <a:srgbClr val="FF0000"/>
              </a:solidFill>
            </a:rPr>
            <a:t>The Legislature </a:t>
          </a:r>
          <a:r>
            <a:rPr lang="en-US" dirty="0"/>
            <a:t>Evaluates &amp; Approves</a:t>
          </a:r>
        </a:p>
      </dgm:t>
    </dgm:pt>
    <dgm:pt modelId="{D8588EDD-1799-43DE-8C70-11803AC16CE9}" type="parTrans" cxnId="{57F54667-322D-4C43-AE8D-74E43F6D0A90}">
      <dgm:prSet/>
      <dgm:spPr/>
      <dgm:t>
        <a:bodyPr/>
        <a:lstStyle/>
        <a:p>
          <a:endParaRPr lang="en-US"/>
        </a:p>
      </dgm:t>
    </dgm:pt>
    <dgm:pt modelId="{4A0D9733-F7F4-4C14-8232-A3F12B750E33}" type="sibTrans" cxnId="{57F54667-322D-4C43-AE8D-74E43F6D0A90}">
      <dgm:prSet/>
      <dgm:spPr/>
      <dgm:t>
        <a:bodyPr/>
        <a:lstStyle/>
        <a:p>
          <a:endParaRPr lang="en-US"/>
        </a:p>
      </dgm:t>
    </dgm:pt>
    <dgm:pt modelId="{DC6168E5-2F09-4570-BE7C-81765BF3CD2A}" type="pres">
      <dgm:prSet presAssocID="{3A540C25-CC62-4D13-BD9C-7F7678E1645E}" presName="Name0" presStyleCnt="0">
        <dgm:presLayoutVars>
          <dgm:dir/>
          <dgm:resizeHandles val="exact"/>
        </dgm:presLayoutVars>
      </dgm:prSet>
      <dgm:spPr/>
    </dgm:pt>
    <dgm:pt modelId="{8FF90145-7DB8-4CCA-948D-60A42CDF14BF}" type="pres">
      <dgm:prSet presAssocID="{3A540C25-CC62-4D13-BD9C-7F7678E1645E}" presName="cycle" presStyleCnt="0"/>
      <dgm:spPr/>
    </dgm:pt>
    <dgm:pt modelId="{5A10ED01-40E9-4DE5-B726-16AC319ADD55}" type="pres">
      <dgm:prSet presAssocID="{831F5CD2-764E-47A3-9637-2DE4D3282862}" presName="nodeFirstNode" presStyleLbl="node1" presStyleIdx="0" presStyleCnt="6">
        <dgm:presLayoutVars>
          <dgm:bulletEnabled val="1"/>
        </dgm:presLayoutVars>
      </dgm:prSet>
      <dgm:spPr/>
    </dgm:pt>
    <dgm:pt modelId="{365B2E04-6F90-4F6A-9132-973BB3D75B09}" type="pres">
      <dgm:prSet presAssocID="{127F78D9-AA4D-478D-A8A0-440B832490E9}" presName="sibTransFirstNode" presStyleLbl="bgShp" presStyleIdx="0" presStyleCnt="1"/>
      <dgm:spPr/>
    </dgm:pt>
    <dgm:pt modelId="{AA1D00CB-5348-4048-A102-ED17C82657CD}" type="pres">
      <dgm:prSet presAssocID="{D46FF5D1-CC7D-42FD-92E6-2159E6BA53B0}" presName="nodeFollowingNodes" presStyleLbl="node1" presStyleIdx="1" presStyleCnt="6">
        <dgm:presLayoutVars>
          <dgm:bulletEnabled val="1"/>
        </dgm:presLayoutVars>
      </dgm:prSet>
      <dgm:spPr/>
    </dgm:pt>
    <dgm:pt modelId="{741E0AFE-6CF6-47BB-AE21-0AF401CCD404}" type="pres">
      <dgm:prSet presAssocID="{E62C67B1-9DCD-4F79-810F-434F1CAF6BA9}" presName="nodeFollowingNodes" presStyleLbl="node1" presStyleIdx="2" presStyleCnt="6">
        <dgm:presLayoutVars>
          <dgm:bulletEnabled val="1"/>
        </dgm:presLayoutVars>
      </dgm:prSet>
      <dgm:spPr/>
    </dgm:pt>
    <dgm:pt modelId="{7B4D5597-B84C-4F78-ADE5-21648154E7CA}" type="pres">
      <dgm:prSet presAssocID="{468C39DA-64BF-4966-A6D0-635645E0DFA2}" presName="nodeFollowingNodes" presStyleLbl="node1" presStyleIdx="3" presStyleCnt="6">
        <dgm:presLayoutVars>
          <dgm:bulletEnabled val="1"/>
        </dgm:presLayoutVars>
      </dgm:prSet>
      <dgm:spPr/>
    </dgm:pt>
    <dgm:pt modelId="{85DBA7FE-946B-4208-86A4-A452D6E61E77}" type="pres">
      <dgm:prSet presAssocID="{BA5DAEA5-04B6-4EFA-B9A7-004914447CC8}" presName="nodeFollowingNodes" presStyleLbl="node1" presStyleIdx="4" presStyleCnt="6">
        <dgm:presLayoutVars>
          <dgm:bulletEnabled val="1"/>
        </dgm:presLayoutVars>
      </dgm:prSet>
      <dgm:spPr/>
    </dgm:pt>
    <dgm:pt modelId="{AF655FF7-9951-4A4C-8860-CA3D64B2AEEB}" type="pres">
      <dgm:prSet presAssocID="{0019A998-BDD9-425F-A47D-48B854A49413}" presName="nodeFollowingNodes" presStyleLbl="node1" presStyleIdx="5" presStyleCnt="6">
        <dgm:presLayoutVars>
          <dgm:bulletEnabled val="1"/>
        </dgm:presLayoutVars>
      </dgm:prSet>
      <dgm:spPr/>
    </dgm:pt>
  </dgm:ptLst>
  <dgm:cxnLst>
    <dgm:cxn modelId="{21CE940E-5D76-4899-9D2F-DAAA551F3BCB}" srcId="{3A540C25-CC62-4D13-BD9C-7F7678E1645E}" destId="{E62C67B1-9DCD-4F79-810F-434F1CAF6BA9}" srcOrd="2" destOrd="0" parTransId="{3F819869-25DC-4231-AD93-FBFF85AE21F5}" sibTransId="{6D5279BC-AE5E-4D67-BE57-C6386F3AB0EB}"/>
    <dgm:cxn modelId="{0993DF24-4FCC-474A-8836-03A213E6491D}" type="presOf" srcId="{3A540C25-CC62-4D13-BD9C-7F7678E1645E}" destId="{DC6168E5-2F09-4570-BE7C-81765BF3CD2A}" srcOrd="0" destOrd="0" presId="urn:microsoft.com/office/officeart/2005/8/layout/cycle3"/>
    <dgm:cxn modelId="{AF23DF45-998A-4972-BCA8-39A4DEB48DD4}" type="presOf" srcId="{D46FF5D1-CC7D-42FD-92E6-2159E6BA53B0}" destId="{AA1D00CB-5348-4048-A102-ED17C82657CD}" srcOrd="0" destOrd="0" presId="urn:microsoft.com/office/officeart/2005/8/layout/cycle3"/>
    <dgm:cxn modelId="{57F54667-322D-4C43-AE8D-74E43F6D0A90}" srcId="{3A540C25-CC62-4D13-BD9C-7F7678E1645E}" destId="{BA5DAEA5-04B6-4EFA-B9A7-004914447CC8}" srcOrd="4" destOrd="0" parTransId="{D8588EDD-1799-43DE-8C70-11803AC16CE9}" sibTransId="{4A0D9733-F7F4-4C14-8232-A3F12B750E33}"/>
    <dgm:cxn modelId="{92FEF16C-D31F-442E-97C3-09FF6418185A}" srcId="{3A540C25-CC62-4D13-BD9C-7F7678E1645E}" destId="{0019A998-BDD9-425F-A47D-48B854A49413}" srcOrd="5" destOrd="0" parTransId="{3C653ED1-661A-4FF4-98DA-530BC0513DCF}" sibTransId="{00ECD87F-44D1-45BD-80DC-8DB265C4CB6A}"/>
    <dgm:cxn modelId="{2EAAAD87-D237-4E6A-8AAD-DC63DE60F9C6}" srcId="{3A540C25-CC62-4D13-BD9C-7F7678E1645E}" destId="{468C39DA-64BF-4966-A6D0-635645E0DFA2}" srcOrd="3" destOrd="0" parTransId="{7F1E5A7D-CACF-493D-BE34-C2F87EF21ACF}" sibTransId="{5744C336-1AFE-49D3-8652-CAE021147DC9}"/>
    <dgm:cxn modelId="{24D1A291-17C7-494E-B1EC-369DE53B2E8F}" type="presOf" srcId="{831F5CD2-764E-47A3-9637-2DE4D3282862}" destId="{5A10ED01-40E9-4DE5-B726-16AC319ADD55}" srcOrd="0" destOrd="0" presId="urn:microsoft.com/office/officeart/2005/8/layout/cycle3"/>
    <dgm:cxn modelId="{E2C8A997-52B7-4CDA-B612-1D5FAFE9C0E8}" type="presOf" srcId="{127F78D9-AA4D-478D-A8A0-440B832490E9}" destId="{365B2E04-6F90-4F6A-9132-973BB3D75B09}" srcOrd="0" destOrd="0" presId="urn:microsoft.com/office/officeart/2005/8/layout/cycle3"/>
    <dgm:cxn modelId="{D079759F-0015-4BB6-8ACD-ED8A4ECB938A}" srcId="{3A540C25-CC62-4D13-BD9C-7F7678E1645E}" destId="{831F5CD2-764E-47A3-9637-2DE4D3282862}" srcOrd="0" destOrd="0" parTransId="{04681ED6-C3FD-4D17-B62A-1E664FF38571}" sibTransId="{127F78D9-AA4D-478D-A8A0-440B832490E9}"/>
    <dgm:cxn modelId="{876C8DB9-9BE3-4415-B751-993B83913349}" type="presOf" srcId="{0019A998-BDD9-425F-A47D-48B854A49413}" destId="{AF655FF7-9951-4A4C-8860-CA3D64B2AEEB}" srcOrd="0" destOrd="0" presId="urn:microsoft.com/office/officeart/2005/8/layout/cycle3"/>
    <dgm:cxn modelId="{C0BFC0C4-5595-46A5-A019-45F0237A4673}" srcId="{3A540C25-CC62-4D13-BD9C-7F7678E1645E}" destId="{D46FF5D1-CC7D-42FD-92E6-2159E6BA53B0}" srcOrd="1" destOrd="0" parTransId="{85F78C7D-4F9C-4576-9F67-065B1977235D}" sibTransId="{8002025E-13D5-498D-AB61-66B6AEEFF0D3}"/>
    <dgm:cxn modelId="{07262ECD-BAF6-4BA7-BB5A-7D9A298FD8D4}" type="presOf" srcId="{468C39DA-64BF-4966-A6D0-635645E0DFA2}" destId="{7B4D5597-B84C-4F78-ADE5-21648154E7CA}" srcOrd="0" destOrd="0" presId="urn:microsoft.com/office/officeart/2005/8/layout/cycle3"/>
    <dgm:cxn modelId="{F006B5DE-163A-45A4-906A-B31024A6CC99}" type="presOf" srcId="{BA5DAEA5-04B6-4EFA-B9A7-004914447CC8}" destId="{85DBA7FE-946B-4208-86A4-A452D6E61E77}" srcOrd="0" destOrd="0" presId="urn:microsoft.com/office/officeart/2005/8/layout/cycle3"/>
    <dgm:cxn modelId="{76B1B9E4-3F3D-446C-A626-AD90A599E27F}" type="presOf" srcId="{E62C67B1-9DCD-4F79-810F-434F1CAF6BA9}" destId="{741E0AFE-6CF6-47BB-AE21-0AF401CCD404}" srcOrd="0" destOrd="0" presId="urn:microsoft.com/office/officeart/2005/8/layout/cycle3"/>
    <dgm:cxn modelId="{93EAA41E-ADB1-4A3E-A9F3-4FF876E26785}" type="presParOf" srcId="{DC6168E5-2F09-4570-BE7C-81765BF3CD2A}" destId="{8FF90145-7DB8-4CCA-948D-60A42CDF14BF}" srcOrd="0" destOrd="0" presId="urn:microsoft.com/office/officeart/2005/8/layout/cycle3"/>
    <dgm:cxn modelId="{7FE678F5-5A80-4C14-A449-4E612CDD9838}" type="presParOf" srcId="{8FF90145-7DB8-4CCA-948D-60A42CDF14BF}" destId="{5A10ED01-40E9-4DE5-B726-16AC319ADD55}" srcOrd="0" destOrd="0" presId="urn:microsoft.com/office/officeart/2005/8/layout/cycle3"/>
    <dgm:cxn modelId="{6DB45859-0238-4B56-96DC-B25644251B91}" type="presParOf" srcId="{8FF90145-7DB8-4CCA-948D-60A42CDF14BF}" destId="{365B2E04-6F90-4F6A-9132-973BB3D75B09}" srcOrd="1" destOrd="0" presId="urn:microsoft.com/office/officeart/2005/8/layout/cycle3"/>
    <dgm:cxn modelId="{F5519187-58E6-4406-9F5D-4B72A1738263}" type="presParOf" srcId="{8FF90145-7DB8-4CCA-948D-60A42CDF14BF}" destId="{AA1D00CB-5348-4048-A102-ED17C82657CD}" srcOrd="2" destOrd="0" presId="urn:microsoft.com/office/officeart/2005/8/layout/cycle3"/>
    <dgm:cxn modelId="{BE4A27F1-5976-4778-BE4B-6B7FC0FA6950}" type="presParOf" srcId="{8FF90145-7DB8-4CCA-948D-60A42CDF14BF}" destId="{741E0AFE-6CF6-47BB-AE21-0AF401CCD404}" srcOrd="3" destOrd="0" presId="urn:microsoft.com/office/officeart/2005/8/layout/cycle3"/>
    <dgm:cxn modelId="{0074AE31-F726-46BF-B78A-5EB4F7A5911A}" type="presParOf" srcId="{8FF90145-7DB8-4CCA-948D-60A42CDF14BF}" destId="{7B4D5597-B84C-4F78-ADE5-21648154E7CA}" srcOrd="4" destOrd="0" presId="urn:microsoft.com/office/officeart/2005/8/layout/cycle3"/>
    <dgm:cxn modelId="{5A0EB9B2-F1C3-444A-854D-464FAC082E0C}" type="presParOf" srcId="{8FF90145-7DB8-4CCA-948D-60A42CDF14BF}" destId="{85DBA7FE-946B-4208-86A4-A452D6E61E77}" srcOrd="5" destOrd="0" presId="urn:microsoft.com/office/officeart/2005/8/layout/cycle3"/>
    <dgm:cxn modelId="{BFF53708-1104-4C47-AD27-65058F6EF8E7}" type="presParOf" srcId="{8FF90145-7DB8-4CCA-948D-60A42CDF14BF}" destId="{AF655FF7-9951-4A4C-8860-CA3D64B2AEEB}" srcOrd="6"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5B2E04-6F90-4F6A-9132-973BB3D75B09}">
      <dsp:nvSpPr>
        <dsp:cNvPr id="0" name=""/>
        <dsp:cNvSpPr/>
      </dsp:nvSpPr>
      <dsp:spPr>
        <a:xfrm>
          <a:off x="2018531" y="-4041"/>
          <a:ext cx="6246342" cy="6246342"/>
        </a:xfrm>
        <a:prstGeom prst="circularArrow">
          <a:avLst>
            <a:gd name="adj1" fmla="val 5274"/>
            <a:gd name="adj2" fmla="val 312630"/>
            <a:gd name="adj3" fmla="val 14205552"/>
            <a:gd name="adj4" fmla="val 17140243"/>
            <a:gd name="adj5" fmla="val 5477"/>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A10ED01-40E9-4DE5-B726-16AC319ADD55}">
      <dsp:nvSpPr>
        <dsp:cNvPr id="0" name=""/>
        <dsp:cNvSpPr/>
      </dsp:nvSpPr>
      <dsp:spPr>
        <a:xfrm>
          <a:off x="3939126" y="3186"/>
          <a:ext cx="2405152" cy="120257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1" kern="1200" dirty="0">
              <a:solidFill>
                <a:srgbClr val="FF0000"/>
              </a:solidFill>
            </a:rPr>
            <a:t>Agencies</a:t>
          </a:r>
          <a:r>
            <a:rPr lang="en-US" sz="2100" kern="1200" dirty="0"/>
            <a:t> </a:t>
          </a:r>
        </a:p>
        <a:p>
          <a:pPr marL="0" lvl="0" indent="0" algn="ctr" defTabSz="933450">
            <a:lnSpc>
              <a:spcPct val="90000"/>
            </a:lnSpc>
            <a:spcBef>
              <a:spcPct val="0"/>
            </a:spcBef>
            <a:spcAft>
              <a:spcPct val="35000"/>
            </a:spcAft>
            <a:buNone/>
          </a:pPr>
          <a:r>
            <a:rPr lang="en-US" sz="2100" kern="1200" dirty="0"/>
            <a:t>Prepare &amp; Submit </a:t>
          </a:r>
        </a:p>
      </dsp:txBody>
      <dsp:txXfrm>
        <a:off x="3997831" y="61891"/>
        <a:ext cx="2287742" cy="1085166"/>
      </dsp:txXfrm>
    </dsp:sp>
    <dsp:sp modelId="{AA1D00CB-5348-4048-A102-ED17C82657CD}">
      <dsp:nvSpPr>
        <dsp:cNvPr id="0" name=""/>
        <dsp:cNvSpPr/>
      </dsp:nvSpPr>
      <dsp:spPr>
        <a:xfrm>
          <a:off x="6133646" y="1270192"/>
          <a:ext cx="2405152" cy="120257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FF0000"/>
              </a:solidFill>
            </a:rPr>
            <a:t>Division of the Budget </a:t>
          </a:r>
        </a:p>
        <a:p>
          <a:pPr marL="0" lvl="0" indent="0" algn="ctr" defTabSz="800100">
            <a:lnSpc>
              <a:spcPct val="90000"/>
            </a:lnSpc>
            <a:spcBef>
              <a:spcPct val="0"/>
            </a:spcBef>
            <a:spcAft>
              <a:spcPct val="35000"/>
            </a:spcAft>
            <a:buNone/>
          </a:pPr>
          <a:r>
            <a:rPr lang="en-US" sz="1800" b="0" kern="1200" dirty="0">
              <a:solidFill>
                <a:schemeClr val="tx1"/>
              </a:solidFill>
            </a:rPr>
            <a:t>Analyzes</a:t>
          </a:r>
          <a:r>
            <a:rPr lang="en-US" sz="1800" b="1" kern="1200" dirty="0">
              <a:solidFill>
                <a:schemeClr val="tx1"/>
              </a:solidFill>
            </a:rPr>
            <a:t> </a:t>
          </a:r>
          <a:r>
            <a:rPr lang="en-US" sz="1800" b="0" kern="1200" dirty="0">
              <a:solidFill>
                <a:schemeClr val="tx1"/>
              </a:solidFill>
            </a:rPr>
            <a:t>&amp;</a:t>
          </a:r>
          <a:r>
            <a:rPr lang="en-US" sz="1800" b="1" kern="1200" dirty="0">
              <a:solidFill>
                <a:schemeClr val="tx1"/>
              </a:solidFill>
            </a:rPr>
            <a:t> </a:t>
          </a:r>
          <a:r>
            <a:rPr lang="en-US" sz="1800" kern="1200" dirty="0">
              <a:solidFill>
                <a:schemeClr val="tx1"/>
              </a:solidFill>
            </a:rPr>
            <a:t>Recommends</a:t>
          </a:r>
        </a:p>
      </dsp:txBody>
      <dsp:txXfrm>
        <a:off x="6192351" y="1328897"/>
        <a:ext cx="2287742" cy="1085166"/>
      </dsp:txXfrm>
    </dsp:sp>
    <dsp:sp modelId="{741E0AFE-6CF6-47BB-AE21-0AF401CCD404}">
      <dsp:nvSpPr>
        <dsp:cNvPr id="0" name=""/>
        <dsp:cNvSpPr/>
      </dsp:nvSpPr>
      <dsp:spPr>
        <a:xfrm>
          <a:off x="6133646" y="3804206"/>
          <a:ext cx="2405152" cy="120257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FF0000"/>
              </a:solidFill>
            </a:rPr>
            <a:t>The Governor </a:t>
          </a:r>
          <a:r>
            <a:rPr lang="en-US" sz="2000" kern="1200" dirty="0"/>
            <a:t>Decides &amp; Presents</a:t>
          </a:r>
        </a:p>
      </dsp:txBody>
      <dsp:txXfrm>
        <a:off x="6192351" y="3862911"/>
        <a:ext cx="2287742" cy="1085166"/>
      </dsp:txXfrm>
    </dsp:sp>
    <dsp:sp modelId="{7B4D5597-B84C-4F78-ADE5-21648154E7CA}">
      <dsp:nvSpPr>
        <dsp:cNvPr id="0" name=""/>
        <dsp:cNvSpPr/>
      </dsp:nvSpPr>
      <dsp:spPr>
        <a:xfrm>
          <a:off x="3939126" y="5071212"/>
          <a:ext cx="2405152" cy="120257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FF0000"/>
              </a:solidFill>
            </a:rPr>
            <a:t>KLRD</a:t>
          </a:r>
        </a:p>
        <a:p>
          <a:pPr marL="0" lvl="0" indent="0" algn="ctr" defTabSz="889000">
            <a:lnSpc>
              <a:spcPct val="90000"/>
            </a:lnSpc>
            <a:spcBef>
              <a:spcPct val="0"/>
            </a:spcBef>
            <a:spcAft>
              <a:spcPct val="35000"/>
            </a:spcAft>
            <a:buNone/>
          </a:pPr>
          <a:r>
            <a:rPr lang="en-US" sz="2000" kern="1200" dirty="0"/>
            <a:t> Analyzes &amp; Reports</a:t>
          </a:r>
        </a:p>
      </dsp:txBody>
      <dsp:txXfrm>
        <a:off x="3997831" y="5129917"/>
        <a:ext cx="2287742" cy="1085166"/>
      </dsp:txXfrm>
    </dsp:sp>
    <dsp:sp modelId="{85DBA7FE-946B-4208-86A4-A452D6E61E77}">
      <dsp:nvSpPr>
        <dsp:cNvPr id="0" name=""/>
        <dsp:cNvSpPr/>
      </dsp:nvSpPr>
      <dsp:spPr>
        <a:xfrm>
          <a:off x="1744607" y="3804206"/>
          <a:ext cx="2405152" cy="120257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FF0000"/>
              </a:solidFill>
            </a:rPr>
            <a:t>The Legislature </a:t>
          </a:r>
          <a:r>
            <a:rPr lang="en-US" sz="2000" kern="1200" dirty="0"/>
            <a:t>Evaluates &amp; Approves</a:t>
          </a:r>
        </a:p>
      </dsp:txBody>
      <dsp:txXfrm>
        <a:off x="1803312" y="3862911"/>
        <a:ext cx="2287742" cy="1085166"/>
      </dsp:txXfrm>
    </dsp:sp>
    <dsp:sp modelId="{AF655FF7-9951-4A4C-8860-CA3D64B2AEEB}">
      <dsp:nvSpPr>
        <dsp:cNvPr id="0" name=""/>
        <dsp:cNvSpPr/>
      </dsp:nvSpPr>
      <dsp:spPr>
        <a:xfrm>
          <a:off x="1744607" y="1270192"/>
          <a:ext cx="2405152" cy="120257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FF0000"/>
              </a:solidFill>
            </a:rPr>
            <a:t>Agencies</a:t>
          </a:r>
          <a:r>
            <a:rPr lang="en-US" sz="2000" kern="1200" dirty="0"/>
            <a:t> </a:t>
          </a:r>
        </a:p>
        <a:p>
          <a:pPr marL="0" lvl="0" indent="0" algn="ctr" defTabSz="889000">
            <a:lnSpc>
              <a:spcPct val="90000"/>
            </a:lnSpc>
            <a:spcBef>
              <a:spcPct val="0"/>
            </a:spcBef>
            <a:spcAft>
              <a:spcPct val="35000"/>
            </a:spcAft>
            <a:buNone/>
          </a:pPr>
          <a:r>
            <a:rPr lang="en-US" sz="2000" kern="1200" dirty="0"/>
            <a:t>Implement &amp; Execute</a:t>
          </a:r>
        </a:p>
      </dsp:txBody>
      <dsp:txXfrm>
        <a:off x="1803312" y="1328897"/>
        <a:ext cx="2287742" cy="1085166"/>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49EE03B-28E5-4659-B06F-F929F1879E7C}"/>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534678FA-AEE8-4736-8E57-395097F0BA34}"/>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endParaRPr lang="en-US" dirty="0"/>
          </a:p>
        </p:txBody>
      </p:sp>
      <p:sp>
        <p:nvSpPr>
          <p:cNvPr id="4" name="Footer Placeholder 3">
            <a:extLst>
              <a:ext uri="{FF2B5EF4-FFF2-40B4-BE49-F238E27FC236}">
                <a16:creationId xmlns:a16="http://schemas.microsoft.com/office/drawing/2014/main" id="{7A1B3959-B46E-49ED-9E02-F7482D437113}"/>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FA78E73-15AD-4607-9014-61AE8DE9ED81}"/>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a:defRPr sz="1200"/>
            </a:lvl1pPr>
          </a:lstStyle>
          <a:p>
            <a:fld id="{BF682313-3CE3-4596-A064-9C03E572A5C0}" type="slidenum">
              <a:rPr lang="en-US" smtClean="0"/>
              <a:t>‹#›</a:t>
            </a:fld>
            <a:endParaRPr lang="en-US" dirty="0"/>
          </a:p>
        </p:txBody>
      </p:sp>
    </p:spTree>
    <p:extLst>
      <p:ext uri="{BB962C8B-B14F-4D97-AF65-F5344CB8AC3E}">
        <p14:creationId xmlns:p14="http://schemas.microsoft.com/office/powerpoint/2010/main" val="2768474286"/>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endParaRPr lang="en-US" dirty="0"/>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E5CABD8B-01F8-4C9A-A05D-AE75A49176E3}" type="slidenum">
              <a:rPr lang="en-US" smtClean="0"/>
              <a:t>‹#›</a:t>
            </a:fld>
            <a:endParaRPr lang="en-US" dirty="0"/>
          </a:p>
        </p:txBody>
      </p:sp>
    </p:spTree>
    <p:extLst>
      <p:ext uri="{BB962C8B-B14F-4D97-AF65-F5344CB8AC3E}">
        <p14:creationId xmlns:p14="http://schemas.microsoft.com/office/powerpoint/2010/main" val="3359604244"/>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5CABD8B-01F8-4C9A-A05D-AE75A49176E3}" type="slidenum">
              <a:rPr lang="en-US" smtClean="0"/>
              <a:t>1</a:t>
            </a:fld>
            <a:endParaRPr lang="en-US" dirty="0"/>
          </a:p>
        </p:txBody>
      </p:sp>
      <p:sp>
        <p:nvSpPr>
          <p:cNvPr id="5" name="Date Placeholder 4">
            <a:extLst>
              <a:ext uri="{FF2B5EF4-FFF2-40B4-BE49-F238E27FC236}">
                <a16:creationId xmlns:a16="http://schemas.microsoft.com/office/drawing/2014/main" id="{780AC88C-9237-4134-8015-82C7931BD1D1}"/>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423957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42365" lvl="2" indent="-310591">
              <a:buFontTx/>
              <a:buAutoNum type="alphaUcPeriod"/>
            </a:pPr>
            <a:r>
              <a:rPr lang="en-US" dirty="0"/>
              <a:t>Welcome</a:t>
            </a:r>
          </a:p>
          <a:p>
            <a:pPr marL="1106481" lvl="2" indent="-174708">
              <a:buFont typeface="Arial" panose="020B0604020202020204" pitchFamily="34" charset="0"/>
              <a:buChar char="•"/>
            </a:pPr>
            <a:r>
              <a:rPr lang="en-US" dirty="0"/>
              <a:t>Welcome to the Basics of State Budgeting Training hosted by the Kansas Division of the Budget. </a:t>
            </a:r>
          </a:p>
          <a:p>
            <a:pPr marL="1397660" lvl="3"/>
            <a:endParaRPr lang="en-US" dirty="0"/>
          </a:p>
          <a:p>
            <a:pPr marL="931774" lvl="2" defTabSz="931774" eaLnBrk="0" fontAlgn="base" hangingPunct="0">
              <a:spcBef>
                <a:spcPct val="30000"/>
              </a:spcBef>
              <a:spcAft>
                <a:spcPct val="0"/>
              </a:spcAft>
              <a:defRPr/>
            </a:pPr>
            <a:r>
              <a:rPr kumimoji="1" lang="en-US" dirty="0">
                <a:solidFill>
                  <a:srgbClr val="000000"/>
                </a:solidFill>
                <a:latin typeface="Times New Roman" pitchFamily="18" charset="0"/>
              </a:rPr>
              <a:t>B.      Training</a:t>
            </a:r>
          </a:p>
          <a:p>
            <a:pPr marL="1106481" lvl="2" indent="-174708" defTabSz="931774" eaLnBrk="0" fontAlgn="base" hangingPunct="0">
              <a:spcBef>
                <a:spcPct val="30000"/>
              </a:spcBef>
              <a:spcAft>
                <a:spcPct val="0"/>
              </a:spcAft>
              <a:buFont typeface="Arial" panose="020B0604020202020204" pitchFamily="34" charset="0"/>
              <a:buChar char="•"/>
              <a:defRPr/>
            </a:pPr>
            <a:r>
              <a:rPr kumimoji="1" lang="en-US" dirty="0">
                <a:solidFill>
                  <a:srgbClr val="000000"/>
                </a:solidFill>
                <a:latin typeface="Times New Roman" pitchFamily="18" charset="0"/>
              </a:rPr>
              <a:t>The agenda today will cover six basic areas to give you an idea of how state budgeting works and how the various components come together.</a:t>
            </a:r>
          </a:p>
          <a:p>
            <a:pPr marL="1106481" lvl="2" indent="-174708" defTabSz="931774" eaLnBrk="0" fontAlgn="base" hangingPunct="0">
              <a:spcBef>
                <a:spcPct val="30000"/>
              </a:spcBef>
              <a:spcAft>
                <a:spcPct val="0"/>
              </a:spcAft>
              <a:buFont typeface="Arial" panose="020B0604020202020204" pitchFamily="34" charset="0"/>
              <a:buChar char="•"/>
              <a:defRPr/>
            </a:pPr>
            <a:r>
              <a:rPr kumimoji="1" lang="en-US" dirty="0">
                <a:solidFill>
                  <a:srgbClr val="000000"/>
                </a:solidFill>
                <a:latin typeface="Times New Roman" pitchFamily="18" charset="0"/>
              </a:rPr>
              <a:t>These six areas include:  Key Players &amp; Budget Cycle; Terminology; Allocations, Appropriations, Limitations &amp; Allotments; Revenues &amp; Expenditures; Classification of Employees; Budget Mechanics; and Components of Your Budget</a:t>
            </a:r>
          </a:p>
          <a:p>
            <a:pPr marL="931774" lvl="2" defTabSz="931774" eaLnBrk="0" fontAlgn="base" hangingPunct="0">
              <a:spcBef>
                <a:spcPct val="30000"/>
              </a:spcBef>
              <a:spcAft>
                <a:spcPct val="0"/>
              </a:spcAft>
              <a:defRPr/>
            </a:pPr>
            <a:endParaRPr kumimoji="1" lang="en-US" dirty="0">
              <a:solidFill>
                <a:srgbClr val="000000"/>
              </a:solidFill>
              <a:latin typeface="Times New Roman" pitchFamily="18" charset="0"/>
            </a:endParaRPr>
          </a:p>
          <a:p>
            <a:pPr marL="1164717" lvl="2" indent="-232943" defTabSz="931774" eaLnBrk="0" fontAlgn="base" hangingPunct="0">
              <a:spcBef>
                <a:spcPct val="30000"/>
              </a:spcBef>
              <a:spcAft>
                <a:spcPct val="0"/>
              </a:spcAft>
              <a:buFont typeface="+mj-lt"/>
              <a:buAutoNum type="alphaUcPeriod" startAt="3"/>
              <a:defRPr/>
            </a:pPr>
            <a:r>
              <a:rPr kumimoji="1" lang="en-US" dirty="0">
                <a:solidFill>
                  <a:srgbClr val="000000"/>
                </a:solidFill>
                <a:latin typeface="Times New Roman" pitchFamily="18" charset="0"/>
              </a:rPr>
              <a:t>  Putting It All Together</a:t>
            </a:r>
          </a:p>
          <a:p>
            <a:pPr marL="1106481" lvl="2" indent="-174708" defTabSz="931774" eaLnBrk="0" fontAlgn="base" hangingPunct="0">
              <a:spcBef>
                <a:spcPct val="30000"/>
              </a:spcBef>
              <a:spcAft>
                <a:spcPct val="0"/>
              </a:spcAft>
              <a:buFont typeface="Arial" panose="020B0604020202020204" pitchFamily="34" charset="0"/>
              <a:buChar char="•"/>
              <a:defRPr/>
            </a:pPr>
            <a:r>
              <a:rPr kumimoji="1" lang="en-US" dirty="0">
                <a:solidFill>
                  <a:srgbClr val="000000"/>
                </a:solidFill>
                <a:latin typeface="Times New Roman" pitchFamily="18" charset="0"/>
              </a:rPr>
              <a:t>At the conclusion of presentation covering these six areas, you’ll be provided a brief summary to give you a picture of state budgeting at-a-glance.</a:t>
            </a:r>
          </a:p>
          <a:p>
            <a:pPr marL="1106481" lvl="2" indent="-174708" defTabSz="931774" eaLnBrk="0" fontAlgn="base" hangingPunct="0">
              <a:spcBef>
                <a:spcPct val="30000"/>
              </a:spcBef>
              <a:spcAft>
                <a:spcPct val="0"/>
              </a:spcAft>
              <a:buFont typeface="Arial" panose="020B0604020202020204" pitchFamily="34" charset="0"/>
              <a:buChar char="•"/>
              <a:defRPr/>
            </a:pPr>
            <a:r>
              <a:rPr kumimoji="1" lang="en-US" dirty="0">
                <a:solidFill>
                  <a:srgbClr val="000000"/>
                </a:solidFill>
                <a:latin typeface="Times New Roman" pitchFamily="18" charset="0"/>
              </a:rPr>
              <a:t>You should walk away from this training with a general working knowledge about state budgeting and the role you play.</a:t>
            </a:r>
          </a:p>
          <a:p>
            <a:pPr marL="931774" lvl="2" defTabSz="931774" eaLnBrk="0" fontAlgn="base" hangingPunct="0">
              <a:spcBef>
                <a:spcPct val="30000"/>
              </a:spcBef>
              <a:spcAft>
                <a:spcPct val="0"/>
              </a:spcAft>
              <a:defRPr/>
            </a:pPr>
            <a:endParaRPr kumimoji="1" lang="en-US" dirty="0">
              <a:solidFill>
                <a:srgbClr val="000000"/>
              </a:solidFill>
              <a:latin typeface="Times New Roman" pitchFamily="18" charset="0"/>
            </a:endParaRPr>
          </a:p>
          <a:p>
            <a:pPr marL="931774" lvl="2" defTabSz="931774" eaLnBrk="0" fontAlgn="base" hangingPunct="0">
              <a:spcBef>
                <a:spcPct val="30000"/>
              </a:spcBef>
              <a:spcAft>
                <a:spcPct val="0"/>
              </a:spcAft>
              <a:defRPr/>
            </a:pPr>
            <a:endParaRPr kumimoji="1" lang="en-US" dirty="0">
              <a:solidFill>
                <a:srgbClr val="000000"/>
              </a:solidFill>
              <a:latin typeface="Times New Roman" pitchFamily="18" charset="0"/>
            </a:endParaRPr>
          </a:p>
        </p:txBody>
      </p:sp>
      <p:sp>
        <p:nvSpPr>
          <p:cNvPr id="4" name="Slide Number Placeholder 3"/>
          <p:cNvSpPr>
            <a:spLocks noGrp="1"/>
          </p:cNvSpPr>
          <p:nvPr>
            <p:ph type="sldNum" sz="quarter" idx="5"/>
          </p:nvPr>
        </p:nvSpPr>
        <p:spPr/>
        <p:txBody>
          <a:bodyPr/>
          <a:lstStyle/>
          <a:p>
            <a:fld id="{E5CABD8B-01F8-4C9A-A05D-AE75A49176E3}" type="slidenum">
              <a:rPr lang="en-US" smtClean="0"/>
              <a:t>2</a:t>
            </a:fld>
            <a:endParaRPr lang="en-US" dirty="0"/>
          </a:p>
        </p:txBody>
      </p:sp>
      <p:sp>
        <p:nvSpPr>
          <p:cNvPr id="5" name="Date Placeholder 4">
            <a:extLst>
              <a:ext uri="{FF2B5EF4-FFF2-40B4-BE49-F238E27FC236}">
                <a16:creationId xmlns:a16="http://schemas.microsoft.com/office/drawing/2014/main" id="{DD191987-4122-4F36-969E-17E10019AC75}"/>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4656566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3</a:t>
            </a:fld>
            <a:endParaRPr lang="en-US" dirty="0"/>
          </a:p>
        </p:txBody>
      </p:sp>
      <p:sp>
        <p:nvSpPr>
          <p:cNvPr id="5" name="Date Placeholder 4">
            <a:extLst>
              <a:ext uri="{FF2B5EF4-FFF2-40B4-BE49-F238E27FC236}">
                <a16:creationId xmlns:a16="http://schemas.microsoft.com/office/drawing/2014/main" id="{AE81A7E2-DC2A-467E-81B9-D316054D32F8}"/>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17424058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a:buFont typeface="Arial" panose="020B0604020202020204" pitchFamily="34" charset="0"/>
              <a:buNone/>
            </a:pPr>
            <a:r>
              <a:rPr lang="en-US" dirty="0"/>
              <a:t>State agencies submit their budgets to the Division of the Budget each year on September 15. </a:t>
            </a:r>
          </a:p>
          <a:p>
            <a:pPr marL="457200" lvl="1" indent="0">
              <a:buFont typeface="Arial" panose="020B0604020202020204" pitchFamily="34" charset="0"/>
              <a:buNone/>
            </a:pPr>
            <a:r>
              <a:rPr lang="en-US" dirty="0"/>
              <a:t>The Division of the Budget analyzes and makes recommendations, which are due back to each agency by November 10. </a:t>
            </a:r>
          </a:p>
          <a:p>
            <a:pPr marL="457200" lvl="1" indent="0">
              <a:buFont typeface="Arial" panose="020B0604020202020204" pitchFamily="34" charset="0"/>
              <a:buNone/>
            </a:pPr>
            <a:r>
              <a:rPr lang="en-US" dirty="0"/>
              <a:t>An agency has ten days to appeal DOB recommendations to the Governor. </a:t>
            </a:r>
          </a:p>
          <a:p>
            <a:pPr marL="457200" lvl="1" indent="0">
              <a:buFont typeface="Arial" panose="020B0604020202020204" pitchFamily="34" charset="0"/>
              <a:buNone/>
            </a:pPr>
            <a:r>
              <a:rPr lang="en-US" dirty="0"/>
              <a:t>The Governor will then begin making decisions on her budget, including considering agency appeals, and will make recommendations that are released each January at the start of the Legislative Session. </a:t>
            </a:r>
          </a:p>
          <a:p>
            <a:pPr marL="457200" lvl="1" indent="0">
              <a:buFont typeface="Arial" panose="020B0604020202020204" pitchFamily="34" charset="0"/>
              <a:buNone/>
            </a:pPr>
            <a:r>
              <a:rPr lang="en-US" dirty="0"/>
              <a:t>Once the Governor’s budget is released, the Kansas Legislative Research Department analyses each agency request, along with the Governor’s recommendation to the Legislature. </a:t>
            </a:r>
          </a:p>
          <a:p>
            <a:pPr marL="457200" lvl="1" indent="0">
              <a:buFont typeface="Arial" panose="020B0604020202020204" pitchFamily="34" charset="0"/>
              <a:buNone/>
            </a:pPr>
            <a:r>
              <a:rPr lang="en-US" dirty="0"/>
              <a:t>The Legislature considers the agency request and the Governor’s recommendations and approves a budget at the end of the Legislative Session. </a:t>
            </a:r>
          </a:p>
          <a:p>
            <a:pPr marL="457200" lvl="1" indent="0">
              <a:buFont typeface="Arial" panose="020B0604020202020204" pitchFamily="34" charset="0"/>
              <a:buNone/>
            </a:pPr>
            <a:r>
              <a:rPr lang="en-US" dirty="0"/>
              <a:t>Once the budget has been approved, state agencies implement and execute the approved budget.  </a:t>
            </a:r>
          </a:p>
          <a:p>
            <a:pPr marL="457200" lvl="1" indent="0">
              <a:buFont typeface="Arial" panose="020B0604020202020204" pitchFamily="34" charset="0"/>
              <a:buNone/>
            </a:pPr>
            <a:endParaRPr lang="en-US" dirty="0"/>
          </a:p>
          <a:p>
            <a:pPr marL="457200" lvl="1"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4</a:t>
            </a:fld>
            <a:endParaRPr lang="en-US" dirty="0"/>
          </a:p>
        </p:txBody>
      </p:sp>
      <p:sp>
        <p:nvSpPr>
          <p:cNvPr id="5" name="Date Placeholder 4">
            <a:extLst>
              <a:ext uri="{FF2B5EF4-FFF2-40B4-BE49-F238E27FC236}">
                <a16:creationId xmlns:a16="http://schemas.microsoft.com/office/drawing/2014/main" id="{441BDEFD-0584-46F9-8978-04AE5FAE7D00}"/>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35846289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19 state agencies are required to submit a biennial budget. </a:t>
            </a:r>
          </a:p>
          <a:p>
            <a:pPr marL="171450" indent="-171450">
              <a:buFont typeface="Arial" panose="020B0604020202020204" pitchFamily="34" charset="0"/>
              <a:buChar char="•"/>
            </a:pPr>
            <a:r>
              <a:rPr lang="en-US" dirty="0"/>
              <a:t>This change was authorized by the 1994 Legislature. </a:t>
            </a:r>
          </a:p>
          <a:p>
            <a:pPr marL="171450" indent="-171450">
              <a:buFont typeface="Arial" panose="020B0604020202020204" pitchFamily="34" charset="0"/>
              <a:buChar char="•"/>
            </a:pPr>
            <a:r>
              <a:rPr lang="en-US" dirty="0"/>
              <a:t>These agencies are all regulatory boards that license certain professions, such as the Board of Barbering and the Board of Pharmacy. </a:t>
            </a:r>
          </a:p>
          <a:p>
            <a:pPr marL="171450" indent="-171450">
              <a:buFont typeface="Arial" panose="020B0604020202020204" pitchFamily="34" charset="0"/>
              <a:buChar char="•"/>
            </a:pPr>
            <a:r>
              <a:rPr lang="en-US" dirty="0"/>
              <a:t>This September each of these agencies will submit a revised budget for FY 2026 and FY 2027. </a:t>
            </a:r>
          </a:p>
          <a:p>
            <a:pPr marL="171450" indent="-171450">
              <a:buFont typeface="Arial" panose="020B0604020202020204" pitchFamily="34" charset="0"/>
              <a:buChar char="•"/>
            </a:pPr>
            <a:r>
              <a:rPr lang="en-US" dirty="0"/>
              <a:t>The next budget cycle will begin a new biennium, and each agency will submit a revised budget for FY 2027 and new budget requests for FY 2028 and FY 2029. </a:t>
            </a:r>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5</a:t>
            </a:fld>
            <a:endParaRPr lang="en-US" dirty="0"/>
          </a:p>
        </p:txBody>
      </p:sp>
      <p:sp>
        <p:nvSpPr>
          <p:cNvPr id="5" name="Date Placeholder 4">
            <a:extLst>
              <a:ext uri="{FF2B5EF4-FFF2-40B4-BE49-F238E27FC236}">
                <a16:creationId xmlns:a16="http://schemas.microsoft.com/office/drawing/2014/main" id="{63E160AE-93AF-4237-B6FA-21CDF8FE8C16}"/>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32934071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defTabSz="949568">
              <a:defRPr>
                <a:solidFill>
                  <a:schemeClr val="tx1"/>
                </a:solidFill>
                <a:latin typeface="Arial" charset="0"/>
              </a:defRPr>
            </a:lvl1pPr>
            <a:lvl2pPr marL="757066" indent="-291179" defTabSz="949568">
              <a:defRPr>
                <a:solidFill>
                  <a:schemeClr val="tx1"/>
                </a:solidFill>
                <a:latin typeface="Arial" charset="0"/>
              </a:defRPr>
            </a:lvl2pPr>
            <a:lvl3pPr marL="1164717" indent="-232943" defTabSz="949568">
              <a:defRPr>
                <a:solidFill>
                  <a:schemeClr val="tx1"/>
                </a:solidFill>
                <a:latin typeface="Arial" charset="0"/>
              </a:defRPr>
            </a:lvl3pPr>
            <a:lvl4pPr marL="1630604" indent="-232943" defTabSz="949568">
              <a:defRPr>
                <a:solidFill>
                  <a:schemeClr val="tx1"/>
                </a:solidFill>
                <a:latin typeface="Arial" charset="0"/>
              </a:defRPr>
            </a:lvl4pPr>
            <a:lvl5pPr marL="2096491" indent="-232943" defTabSz="949568">
              <a:defRPr>
                <a:solidFill>
                  <a:schemeClr val="tx1"/>
                </a:solidFill>
                <a:latin typeface="Arial" charset="0"/>
              </a:defRPr>
            </a:lvl5pPr>
            <a:lvl6pPr marL="2562377" indent="-232943" defTabSz="949568" eaLnBrk="0" fontAlgn="base" hangingPunct="0">
              <a:spcBef>
                <a:spcPct val="0"/>
              </a:spcBef>
              <a:spcAft>
                <a:spcPct val="0"/>
              </a:spcAft>
              <a:defRPr>
                <a:solidFill>
                  <a:schemeClr val="tx1"/>
                </a:solidFill>
                <a:latin typeface="Arial" charset="0"/>
              </a:defRPr>
            </a:lvl6pPr>
            <a:lvl7pPr marL="3028264" indent="-232943" defTabSz="949568" eaLnBrk="0" fontAlgn="base" hangingPunct="0">
              <a:spcBef>
                <a:spcPct val="0"/>
              </a:spcBef>
              <a:spcAft>
                <a:spcPct val="0"/>
              </a:spcAft>
              <a:defRPr>
                <a:solidFill>
                  <a:schemeClr val="tx1"/>
                </a:solidFill>
                <a:latin typeface="Arial" charset="0"/>
              </a:defRPr>
            </a:lvl7pPr>
            <a:lvl8pPr marL="3494151" indent="-232943" defTabSz="949568" eaLnBrk="0" fontAlgn="base" hangingPunct="0">
              <a:spcBef>
                <a:spcPct val="0"/>
              </a:spcBef>
              <a:spcAft>
                <a:spcPct val="0"/>
              </a:spcAft>
              <a:defRPr>
                <a:solidFill>
                  <a:schemeClr val="tx1"/>
                </a:solidFill>
                <a:latin typeface="Arial" charset="0"/>
              </a:defRPr>
            </a:lvl8pPr>
            <a:lvl9pPr marL="3960038" indent="-232943" defTabSz="949568" eaLnBrk="0" fontAlgn="base" hangingPunct="0">
              <a:spcBef>
                <a:spcPct val="0"/>
              </a:spcBef>
              <a:spcAft>
                <a:spcPct val="0"/>
              </a:spcAft>
              <a:defRPr>
                <a:solidFill>
                  <a:schemeClr val="tx1"/>
                </a:solidFill>
                <a:latin typeface="Arial" charset="0"/>
              </a:defRPr>
            </a:lvl9pPr>
          </a:lstStyle>
          <a:p>
            <a:fld id="{3D521CEA-41E9-4903-9C0B-E352C8EF1674}" type="slidenum">
              <a:rPr lang="en-US" smtClean="0">
                <a:latin typeface="Times New Roman" pitchFamily="18" charset="0"/>
              </a:rPr>
              <a:pPr/>
              <a:t>6</a:t>
            </a:fld>
            <a:endParaRPr lang="en-US" dirty="0">
              <a:latin typeface="Times New Roman" pitchFamily="18" charset="0"/>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pPr algn="l"/>
            <a:r>
              <a:rPr lang="en-US" dirty="0"/>
              <a:t>In July, DOB sends out allocations for the State General Fund and other appropriated funds. </a:t>
            </a:r>
          </a:p>
          <a:p>
            <a:pPr algn="l"/>
            <a:r>
              <a:rPr lang="en-US" dirty="0"/>
              <a:t>In mid August, IBARS opens to state agencies who begin working on their budgets. </a:t>
            </a:r>
          </a:p>
          <a:p>
            <a:pPr algn="l"/>
            <a:r>
              <a:rPr lang="en-US" dirty="0"/>
              <a:t>Budgets are due to DOB in September, which are analyzed, and recommendations are made.  </a:t>
            </a:r>
          </a:p>
          <a:p>
            <a:pPr algn="l"/>
            <a:r>
              <a:rPr lang="en-US" dirty="0"/>
              <a:t>As mentioned earlier, DOB recommendations are sent to agencies by November 10 and agencies then have until November 20 to appeal the DOB recommendations to the Governor. </a:t>
            </a:r>
          </a:p>
          <a:p>
            <a:pPr algn="l"/>
            <a:r>
              <a:rPr lang="en-US" dirty="0"/>
              <a:t>Beginning in December, the Governor will begin making decisions on her budget recommendations. Decisions will be based on agency requests, DOB recommendations, agency appeals, and State General Fund revenue estimates. </a:t>
            </a:r>
          </a:p>
          <a:p>
            <a:pPr algn="l"/>
            <a:r>
              <a:rPr lang="en-US" dirty="0"/>
              <a:t>The budget is presented to the Legislature in January. With the release of the Governor’s budget, an appropriations bill reflecting the Governor’s budget recommendations is also drafted and presented to the Legislature for introduction. </a:t>
            </a:r>
          </a:p>
          <a:p>
            <a:pPr algn="l"/>
            <a:r>
              <a:rPr lang="en-US" dirty="0"/>
              <a:t>During the Legislative Session, both the agency requests and Governor’s budget recommendations are considered by the Legislature.  </a:t>
            </a:r>
          </a:p>
          <a:p>
            <a:pPr algn="l"/>
            <a:r>
              <a:rPr lang="en-US" dirty="0"/>
              <a:t>The Governor can issue Governor’s budget amendments to make changes to her budget. </a:t>
            </a:r>
          </a:p>
          <a:p>
            <a:pPr algn="l"/>
            <a:r>
              <a:rPr lang="en-US" dirty="0"/>
              <a:t>The GBA’s are presented to the Legislature for consideration. </a:t>
            </a:r>
          </a:p>
          <a:p>
            <a:pPr algn="l"/>
            <a:r>
              <a:rPr lang="en-US" dirty="0"/>
              <a:t>The Legislature will pass a budget bill at the end of the regular Session and will adjourn for three weeks in April. </a:t>
            </a:r>
          </a:p>
          <a:p>
            <a:pPr algn="l"/>
            <a:r>
              <a:rPr lang="en-US" dirty="0"/>
              <a:t>The budget bill goes to the Governor for consideration and possible vetoes. </a:t>
            </a:r>
          </a:p>
          <a:p>
            <a:pPr algn="l"/>
            <a:r>
              <a:rPr lang="en-US" dirty="0"/>
              <a:t>After the three-week break, the Legislature returns for the omnibus session to consider any veto overrides in the budget bill. </a:t>
            </a:r>
          </a:p>
          <a:p>
            <a:pPr algn="l"/>
            <a:r>
              <a:rPr lang="en-US" dirty="0"/>
              <a:t>Also, the Legislature can pass a second budget bill, called the omnibus bill. </a:t>
            </a:r>
          </a:p>
          <a:p>
            <a:pPr algn="l"/>
            <a:r>
              <a:rPr lang="en-US" dirty="0"/>
              <a:t>The omnibus bill then goes to the Governor for consideration and possible vetoes. </a:t>
            </a:r>
          </a:p>
          <a:p>
            <a:pPr algn="l"/>
            <a:r>
              <a:rPr lang="en-US" dirty="0"/>
              <a:t>After the Legislature adjourns, if there are pressing budget issues that cannot wait until the next Session, then those issues can go to the State Finance Council for consideration. </a:t>
            </a:r>
          </a:p>
          <a:p>
            <a:pPr algn="l"/>
            <a:r>
              <a:rPr lang="en-US" dirty="0"/>
              <a:t>Executive Directives are used for various purposes, including establishing a new federal fund for an agency that was not included in the appropriations bill. </a:t>
            </a:r>
          </a:p>
          <a:p>
            <a:pPr algn="l"/>
            <a:endParaRPr lang="en-US" dirty="0"/>
          </a:p>
          <a:p>
            <a:pPr algn="l"/>
            <a:endParaRPr lang="en-US" dirty="0"/>
          </a:p>
          <a:p>
            <a:pPr algn="l"/>
            <a:endParaRPr lang="en-US" dirty="0"/>
          </a:p>
          <a:p>
            <a:pPr algn="l"/>
            <a:endParaRPr lang="en-US" dirty="0"/>
          </a:p>
          <a:p>
            <a:pPr algn="l"/>
            <a:endParaRPr lang="en-US" dirty="0"/>
          </a:p>
          <a:p>
            <a:pPr algn="l"/>
            <a:endParaRPr lang="en-US" dirty="0"/>
          </a:p>
        </p:txBody>
      </p:sp>
      <p:sp>
        <p:nvSpPr>
          <p:cNvPr id="2" name="Date Placeholder 1">
            <a:extLst>
              <a:ext uri="{FF2B5EF4-FFF2-40B4-BE49-F238E27FC236}">
                <a16:creationId xmlns:a16="http://schemas.microsoft.com/office/drawing/2014/main" id="{4CC34A5C-C7DC-4C20-83B7-F4803BF0AB2C}"/>
              </a:ext>
            </a:extLst>
          </p:cNvPr>
          <p:cNvSpPr>
            <a:spLocks noGrp="1"/>
          </p:cNvSpPr>
          <p:nvPr>
            <p:ph type="dt" idx="1"/>
          </p:nvPr>
        </p:nvSpPr>
        <p:spPr/>
        <p:txBody>
          <a:bodyPr/>
          <a:lstStyle/>
          <a:p>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7</a:t>
            </a:fld>
            <a:endParaRPr lang="en-US" dirty="0"/>
          </a:p>
        </p:txBody>
      </p:sp>
      <p:sp>
        <p:nvSpPr>
          <p:cNvPr id="5" name="Date Placeholder 4">
            <a:extLst>
              <a:ext uri="{FF2B5EF4-FFF2-40B4-BE49-F238E27FC236}">
                <a16:creationId xmlns:a16="http://schemas.microsoft.com/office/drawing/2014/main" id="{23D9312D-F7DC-4202-B73A-A958F579B075}"/>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8594841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State General Fund—A fund for revenues not earmarked or dedicated for special purposes. It is used to finance governmental operations not provided for by other funds. The principal revenue sources for the State General Fund include individual and corporate income taxes, sales and compensating use taxes, severance and other excise taxes, and interest earnings. </a:t>
            </a:r>
          </a:p>
          <a:p>
            <a:r>
              <a:rPr lang="en-US" dirty="0"/>
              <a:t>Economic Development Initiatives Fund—The fund receives revenues from the sale of lottery ticket proceeds. There are transfers from the fund to the State Housing Trust Fund, the State Water Plan Fund, and the remaining balance is transferred to the State General Fund. Monies from the fund are appropriated to various agencies, according to appropriation acts passed by the Legislature. </a:t>
            </a:r>
          </a:p>
          <a:p>
            <a:r>
              <a:rPr lang="en-US" dirty="0"/>
              <a:t>Expanded Lottery Act Revenues Fund—This fund may be used for the reduction of state debt, state infrastructure improvements, the University Engineering Initiative Act, reduction of local ad valorem taxes and reduction of the unfunded actuarial liability of the KPERS System. </a:t>
            </a:r>
          </a:p>
          <a:p>
            <a:r>
              <a:rPr lang="en-US" dirty="0"/>
              <a:t>Children’s Initiatives Fund—The fund receives proceeds from the national tobacco settlement, which are appropriated by the Legislature for programs and activities benefiting children.</a:t>
            </a:r>
          </a:p>
          <a:p>
            <a:r>
              <a:rPr lang="en-US" dirty="0"/>
              <a:t>State Water Plan Fund—The fund receives a transfer from both the State General Fund and the Economic Development Initiatives Fund. Other receipts come from fees charged to water users, pesticide label fees, fertilizer use fees, and environmental fines. Water Plan monies are appropriated to agencies, rather than transferred.</a:t>
            </a:r>
          </a:p>
        </p:txBody>
      </p:sp>
      <p:sp>
        <p:nvSpPr>
          <p:cNvPr id="4" name="Slide Number Placeholder 3"/>
          <p:cNvSpPr>
            <a:spLocks noGrp="1"/>
          </p:cNvSpPr>
          <p:nvPr>
            <p:ph type="sldNum" sz="quarter" idx="5"/>
          </p:nvPr>
        </p:nvSpPr>
        <p:spPr/>
        <p:txBody>
          <a:bodyPr/>
          <a:lstStyle/>
          <a:p>
            <a:fld id="{E5CABD8B-01F8-4C9A-A05D-AE75A49176E3}" type="slidenum">
              <a:rPr lang="en-US" smtClean="0"/>
              <a:t>8</a:t>
            </a:fld>
            <a:endParaRPr lang="en-US" dirty="0"/>
          </a:p>
        </p:txBody>
      </p:sp>
      <p:sp>
        <p:nvSpPr>
          <p:cNvPr id="5" name="Date Placeholder 4">
            <a:extLst>
              <a:ext uri="{FF2B5EF4-FFF2-40B4-BE49-F238E27FC236}">
                <a16:creationId xmlns:a16="http://schemas.microsoft.com/office/drawing/2014/main" id="{09A12DC4-5D5B-4C6E-935E-180FF999BF30}"/>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38039308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defTabSz="949568">
              <a:defRPr>
                <a:solidFill>
                  <a:schemeClr val="tx1"/>
                </a:solidFill>
                <a:latin typeface="Arial" charset="0"/>
              </a:defRPr>
            </a:lvl1pPr>
            <a:lvl2pPr marL="757066" indent="-291179" defTabSz="949568">
              <a:defRPr>
                <a:solidFill>
                  <a:schemeClr val="tx1"/>
                </a:solidFill>
                <a:latin typeface="Arial" charset="0"/>
              </a:defRPr>
            </a:lvl2pPr>
            <a:lvl3pPr marL="1164717" indent="-232943" defTabSz="949568">
              <a:defRPr>
                <a:solidFill>
                  <a:schemeClr val="tx1"/>
                </a:solidFill>
                <a:latin typeface="Arial" charset="0"/>
              </a:defRPr>
            </a:lvl3pPr>
            <a:lvl4pPr marL="1630604" indent="-232943" defTabSz="949568">
              <a:defRPr>
                <a:solidFill>
                  <a:schemeClr val="tx1"/>
                </a:solidFill>
                <a:latin typeface="Arial" charset="0"/>
              </a:defRPr>
            </a:lvl4pPr>
            <a:lvl5pPr marL="2096491" indent="-232943" defTabSz="949568">
              <a:defRPr>
                <a:solidFill>
                  <a:schemeClr val="tx1"/>
                </a:solidFill>
                <a:latin typeface="Arial" charset="0"/>
              </a:defRPr>
            </a:lvl5pPr>
            <a:lvl6pPr marL="2562377" indent="-232943" defTabSz="949568" eaLnBrk="0" fontAlgn="base" hangingPunct="0">
              <a:spcBef>
                <a:spcPct val="0"/>
              </a:spcBef>
              <a:spcAft>
                <a:spcPct val="0"/>
              </a:spcAft>
              <a:defRPr>
                <a:solidFill>
                  <a:schemeClr val="tx1"/>
                </a:solidFill>
                <a:latin typeface="Arial" charset="0"/>
              </a:defRPr>
            </a:lvl6pPr>
            <a:lvl7pPr marL="3028264" indent="-232943" defTabSz="949568" eaLnBrk="0" fontAlgn="base" hangingPunct="0">
              <a:spcBef>
                <a:spcPct val="0"/>
              </a:spcBef>
              <a:spcAft>
                <a:spcPct val="0"/>
              </a:spcAft>
              <a:defRPr>
                <a:solidFill>
                  <a:schemeClr val="tx1"/>
                </a:solidFill>
                <a:latin typeface="Arial" charset="0"/>
              </a:defRPr>
            </a:lvl7pPr>
            <a:lvl8pPr marL="3494151" indent="-232943" defTabSz="949568" eaLnBrk="0" fontAlgn="base" hangingPunct="0">
              <a:spcBef>
                <a:spcPct val="0"/>
              </a:spcBef>
              <a:spcAft>
                <a:spcPct val="0"/>
              </a:spcAft>
              <a:defRPr>
                <a:solidFill>
                  <a:schemeClr val="tx1"/>
                </a:solidFill>
                <a:latin typeface="Arial" charset="0"/>
              </a:defRPr>
            </a:lvl8pPr>
            <a:lvl9pPr marL="3960038" indent="-232943" defTabSz="949568" eaLnBrk="0" fontAlgn="base" hangingPunct="0">
              <a:spcBef>
                <a:spcPct val="0"/>
              </a:spcBef>
              <a:spcAft>
                <a:spcPct val="0"/>
              </a:spcAft>
              <a:defRPr>
                <a:solidFill>
                  <a:schemeClr val="tx1"/>
                </a:solidFill>
                <a:latin typeface="Arial" charset="0"/>
              </a:defRPr>
            </a:lvl9pPr>
          </a:lstStyle>
          <a:p>
            <a:fld id="{D217B153-D8FA-455D-BFF3-202499406F05}" type="slidenum">
              <a:rPr lang="en-US" smtClean="0">
                <a:latin typeface="Times New Roman" pitchFamily="18" charset="0"/>
              </a:rPr>
              <a:pPr/>
              <a:t>9</a:t>
            </a:fld>
            <a:endParaRPr lang="en-US" dirty="0">
              <a:latin typeface="Times New Roman" pitchFamily="18" charset="0"/>
            </a:endParaRPr>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Volume 1 outlines the Governor’s priorities for the remainder of the current year and the upcoming budget year. Volume 1 is broken down by function of government.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Chart of Accounts is a query that can be accessed by using SMART.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p:txBody>
      </p:sp>
      <p:sp>
        <p:nvSpPr>
          <p:cNvPr id="2" name="Date Placeholder 1">
            <a:extLst>
              <a:ext uri="{FF2B5EF4-FFF2-40B4-BE49-F238E27FC236}">
                <a16:creationId xmlns:a16="http://schemas.microsoft.com/office/drawing/2014/main" id="{80DCCDC2-62A4-4152-A84B-651E5B1F20D5}"/>
              </a:ext>
            </a:extLst>
          </p:cNvPr>
          <p:cNvSpPr>
            <a:spLocks noGrp="1"/>
          </p:cNvSpPr>
          <p:nvPr>
            <p:ph type="dt" idx="1"/>
          </p:nvPr>
        </p:nvSpPr>
        <p:spPr/>
        <p:txBody>
          <a:bodyPr/>
          <a:lstStyle/>
          <a:p>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defTabSz="949568">
              <a:defRPr>
                <a:solidFill>
                  <a:schemeClr val="tx1"/>
                </a:solidFill>
                <a:latin typeface="Arial" charset="0"/>
              </a:defRPr>
            </a:lvl1pPr>
            <a:lvl2pPr marL="757066" indent="-291179" defTabSz="949568">
              <a:defRPr>
                <a:solidFill>
                  <a:schemeClr val="tx1"/>
                </a:solidFill>
                <a:latin typeface="Arial" charset="0"/>
              </a:defRPr>
            </a:lvl2pPr>
            <a:lvl3pPr marL="1164717" indent="-232943" defTabSz="949568">
              <a:defRPr>
                <a:solidFill>
                  <a:schemeClr val="tx1"/>
                </a:solidFill>
                <a:latin typeface="Arial" charset="0"/>
              </a:defRPr>
            </a:lvl3pPr>
            <a:lvl4pPr marL="1630604" indent="-232943" defTabSz="949568">
              <a:defRPr>
                <a:solidFill>
                  <a:schemeClr val="tx1"/>
                </a:solidFill>
                <a:latin typeface="Arial" charset="0"/>
              </a:defRPr>
            </a:lvl4pPr>
            <a:lvl5pPr marL="2096491" indent="-232943" defTabSz="949568">
              <a:defRPr>
                <a:solidFill>
                  <a:schemeClr val="tx1"/>
                </a:solidFill>
                <a:latin typeface="Arial" charset="0"/>
              </a:defRPr>
            </a:lvl5pPr>
            <a:lvl6pPr marL="2562377" indent="-232943" defTabSz="949568" eaLnBrk="0" fontAlgn="base" hangingPunct="0">
              <a:spcBef>
                <a:spcPct val="0"/>
              </a:spcBef>
              <a:spcAft>
                <a:spcPct val="0"/>
              </a:spcAft>
              <a:defRPr>
                <a:solidFill>
                  <a:schemeClr val="tx1"/>
                </a:solidFill>
                <a:latin typeface="Arial" charset="0"/>
              </a:defRPr>
            </a:lvl6pPr>
            <a:lvl7pPr marL="3028264" indent="-232943" defTabSz="949568" eaLnBrk="0" fontAlgn="base" hangingPunct="0">
              <a:spcBef>
                <a:spcPct val="0"/>
              </a:spcBef>
              <a:spcAft>
                <a:spcPct val="0"/>
              </a:spcAft>
              <a:defRPr>
                <a:solidFill>
                  <a:schemeClr val="tx1"/>
                </a:solidFill>
                <a:latin typeface="Arial" charset="0"/>
              </a:defRPr>
            </a:lvl7pPr>
            <a:lvl8pPr marL="3494151" indent="-232943" defTabSz="949568" eaLnBrk="0" fontAlgn="base" hangingPunct="0">
              <a:spcBef>
                <a:spcPct val="0"/>
              </a:spcBef>
              <a:spcAft>
                <a:spcPct val="0"/>
              </a:spcAft>
              <a:defRPr>
                <a:solidFill>
                  <a:schemeClr val="tx1"/>
                </a:solidFill>
                <a:latin typeface="Arial" charset="0"/>
              </a:defRPr>
            </a:lvl8pPr>
            <a:lvl9pPr marL="3960038" indent="-232943" defTabSz="949568" eaLnBrk="0" fontAlgn="base" hangingPunct="0">
              <a:spcBef>
                <a:spcPct val="0"/>
              </a:spcBef>
              <a:spcAft>
                <a:spcPct val="0"/>
              </a:spcAft>
              <a:defRPr>
                <a:solidFill>
                  <a:schemeClr val="tx1"/>
                </a:solidFill>
                <a:latin typeface="Arial" charset="0"/>
              </a:defRPr>
            </a:lvl9pPr>
          </a:lstStyle>
          <a:p>
            <a:fld id="{AA2DD47D-3810-4131-BC60-AF3CC5FEDAC6}" type="slidenum">
              <a:rPr lang="en-US" smtClean="0">
                <a:latin typeface="Times New Roman" pitchFamily="18" charset="0"/>
              </a:rPr>
              <a:pPr/>
              <a:t>10</a:t>
            </a:fld>
            <a:endParaRPr lang="en-US" dirty="0">
              <a:latin typeface="Times New Roman" pitchFamily="18" charset="0"/>
            </a:endParaRPr>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r>
              <a:rPr lang="en-US" dirty="0"/>
              <a:t>A Governor’s budget amendment is submitted for consideration by the Legislature. A GBA could be submitted for technical corrections, caseloads, emergencies, new grants, and unforeseen expenses. </a:t>
            </a:r>
          </a:p>
        </p:txBody>
      </p:sp>
      <p:sp>
        <p:nvSpPr>
          <p:cNvPr id="2" name="Date Placeholder 1">
            <a:extLst>
              <a:ext uri="{FF2B5EF4-FFF2-40B4-BE49-F238E27FC236}">
                <a16:creationId xmlns:a16="http://schemas.microsoft.com/office/drawing/2014/main" id="{A4F0EA99-4982-4932-90AA-DE7C44DB6C91}"/>
              </a:ext>
            </a:extLst>
          </p:cNvPr>
          <p:cNvSpPr>
            <a:spLocks noGrp="1"/>
          </p:cNvSpPr>
          <p:nvPr>
            <p:ph type="dt" idx="1"/>
          </p:nvPr>
        </p:nvSpPr>
        <p:spPr/>
        <p:txBody>
          <a:bodyPr/>
          <a:lstStyle/>
          <a:p>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defTabSz="949568">
              <a:defRPr>
                <a:solidFill>
                  <a:schemeClr val="tx1"/>
                </a:solidFill>
                <a:latin typeface="Arial" charset="0"/>
              </a:defRPr>
            </a:lvl1pPr>
            <a:lvl2pPr marL="757066" indent="-291179" defTabSz="949568">
              <a:defRPr>
                <a:solidFill>
                  <a:schemeClr val="tx1"/>
                </a:solidFill>
                <a:latin typeface="Arial" charset="0"/>
              </a:defRPr>
            </a:lvl2pPr>
            <a:lvl3pPr marL="1164717" indent="-232943" defTabSz="949568">
              <a:defRPr>
                <a:solidFill>
                  <a:schemeClr val="tx1"/>
                </a:solidFill>
                <a:latin typeface="Arial" charset="0"/>
              </a:defRPr>
            </a:lvl3pPr>
            <a:lvl4pPr marL="1630604" indent="-232943" defTabSz="949568">
              <a:defRPr>
                <a:solidFill>
                  <a:schemeClr val="tx1"/>
                </a:solidFill>
                <a:latin typeface="Arial" charset="0"/>
              </a:defRPr>
            </a:lvl4pPr>
            <a:lvl5pPr marL="2096491" indent="-232943" defTabSz="949568">
              <a:defRPr>
                <a:solidFill>
                  <a:schemeClr val="tx1"/>
                </a:solidFill>
                <a:latin typeface="Arial" charset="0"/>
              </a:defRPr>
            </a:lvl5pPr>
            <a:lvl6pPr marL="2562377" indent="-232943" defTabSz="949568" eaLnBrk="0" fontAlgn="base" hangingPunct="0">
              <a:spcBef>
                <a:spcPct val="0"/>
              </a:spcBef>
              <a:spcAft>
                <a:spcPct val="0"/>
              </a:spcAft>
              <a:defRPr>
                <a:solidFill>
                  <a:schemeClr val="tx1"/>
                </a:solidFill>
                <a:latin typeface="Arial" charset="0"/>
              </a:defRPr>
            </a:lvl6pPr>
            <a:lvl7pPr marL="3028264" indent="-232943" defTabSz="949568" eaLnBrk="0" fontAlgn="base" hangingPunct="0">
              <a:spcBef>
                <a:spcPct val="0"/>
              </a:spcBef>
              <a:spcAft>
                <a:spcPct val="0"/>
              </a:spcAft>
              <a:defRPr>
                <a:solidFill>
                  <a:schemeClr val="tx1"/>
                </a:solidFill>
                <a:latin typeface="Arial" charset="0"/>
              </a:defRPr>
            </a:lvl7pPr>
            <a:lvl8pPr marL="3494151" indent="-232943" defTabSz="949568" eaLnBrk="0" fontAlgn="base" hangingPunct="0">
              <a:spcBef>
                <a:spcPct val="0"/>
              </a:spcBef>
              <a:spcAft>
                <a:spcPct val="0"/>
              </a:spcAft>
              <a:defRPr>
                <a:solidFill>
                  <a:schemeClr val="tx1"/>
                </a:solidFill>
                <a:latin typeface="Arial" charset="0"/>
              </a:defRPr>
            </a:lvl8pPr>
            <a:lvl9pPr marL="3960038" indent="-232943" defTabSz="949568" eaLnBrk="0" fontAlgn="base" hangingPunct="0">
              <a:spcBef>
                <a:spcPct val="0"/>
              </a:spcBef>
              <a:spcAft>
                <a:spcPct val="0"/>
              </a:spcAft>
              <a:defRPr>
                <a:solidFill>
                  <a:schemeClr val="tx1"/>
                </a:solidFill>
                <a:latin typeface="Arial" charset="0"/>
              </a:defRPr>
            </a:lvl9pPr>
          </a:lstStyle>
          <a:p>
            <a:fld id="{E65F2E79-058C-4685-A15A-7F36895C732D}" type="slidenum">
              <a:rPr lang="en-US" smtClean="0">
                <a:latin typeface="Times New Roman" pitchFamily="18" charset="0"/>
              </a:rPr>
              <a:pPr/>
              <a:t>11</a:t>
            </a:fld>
            <a:endParaRPr lang="en-US" dirty="0">
              <a:latin typeface="Times New Roman" pitchFamily="18" charset="0"/>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r>
              <a:rPr lang="en-US" dirty="0"/>
              <a:t>KLRD – Legislative questions about the budget</a:t>
            </a:r>
          </a:p>
          <a:p>
            <a:r>
              <a:rPr lang="en-US" dirty="0"/>
              <a:t>SFC – Reach out to your DOB analyst if you need SFC action</a:t>
            </a:r>
          </a:p>
          <a:p>
            <a:r>
              <a:rPr lang="en-US" dirty="0"/>
              <a:t>OITS – Handles all statewide IT functions</a:t>
            </a:r>
          </a:p>
          <a:p>
            <a:r>
              <a:rPr lang="en-US" dirty="0"/>
              <a:t>A&amp;R – Contact for accounting questions </a:t>
            </a:r>
          </a:p>
          <a:p>
            <a:r>
              <a:rPr lang="en-US" dirty="0"/>
              <a:t>OPS – Handles all personnel related questions </a:t>
            </a:r>
          </a:p>
          <a:p>
            <a:r>
              <a:rPr lang="en-US" dirty="0"/>
              <a:t>KPERS – Statewide retirement planning </a:t>
            </a:r>
          </a:p>
          <a:p>
            <a:r>
              <a:rPr lang="en-US" dirty="0"/>
              <a:t>CRE – Meets twice every year to estimate SGF revenues that are used for the Governor's budget recommendations </a:t>
            </a:r>
          </a:p>
        </p:txBody>
      </p:sp>
      <p:sp>
        <p:nvSpPr>
          <p:cNvPr id="2" name="Date Placeholder 1">
            <a:extLst>
              <a:ext uri="{FF2B5EF4-FFF2-40B4-BE49-F238E27FC236}">
                <a16:creationId xmlns:a16="http://schemas.microsoft.com/office/drawing/2014/main" id="{99D296C5-7D19-453A-8DC8-DB55FC644F82}"/>
              </a:ext>
            </a:extLst>
          </p:cNvPr>
          <p:cNvSpPr>
            <a:spLocks noGrp="1"/>
          </p:cNvSpPr>
          <p:nvPr>
            <p:ph type="dt" idx="1"/>
          </p:nvPr>
        </p:nvSpPr>
        <p:spPr/>
        <p:txBody>
          <a:bodyPr/>
          <a:lstStyle/>
          <a:p>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defTabSz="949568">
              <a:defRPr>
                <a:solidFill>
                  <a:schemeClr val="tx1"/>
                </a:solidFill>
                <a:latin typeface="Arial" charset="0"/>
              </a:defRPr>
            </a:lvl1pPr>
            <a:lvl2pPr marL="757066" indent="-291179" defTabSz="949568">
              <a:defRPr>
                <a:solidFill>
                  <a:schemeClr val="tx1"/>
                </a:solidFill>
                <a:latin typeface="Arial" charset="0"/>
              </a:defRPr>
            </a:lvl2pPr>
            <a:lvl3pPr marL="1164717" indent="-232943" defTabSz="949568">
              <a:defRPr>
                <a:solidFill>
                  <a:schemeClr val="tx1"/>
                </a:solidFill>
                <a:latin typeface="Arial" charset="0"/>
              </a:defRPr>
            </a:lvl3pPr>
            <a:lvl4pPr marL="1630604" indent="-232943" defTabSz="949568">
              <a:defRPr>
                <a:solidFill>
                  <a:schemeClr val="tx1"/>
                </a:solidFill>
                <a:latin typeface="Arial" charset="0"/>
              </a:defRPr>
            </a:lvl4pPr>
            <a:lvl5pPr marL="2096491" indent="-232943" defTabSz="949568">
              <a:defRPr>
                <a:solidFill>
                  <a:schemeClr val="tx1"/>
                </a:solidFill>
                <a:latin typeface="Arial" charset="0"/>
              </a:defRPr>
            </a:lvl5pPr>
            <a:lvl6pPr marL="2562377" indent="-232943" defTabSz="949568" eaLnBrk="0" fontAlgn="base" hangingPunct="0">
              <a:spcBef>
                <a:spcPct val="0"/>
              </a:spcBef>
              <a:spcAft>
                <a:spcPct val="0"/>
              </a:spcAft>
              <a:defRPr>
                <a:solidFill>
                  <a:schemeClr val="tx1"/>
                </a:solidFill>
                <a:latin typeface="Arial" charset="0"/>
              </a:defRPr>
            </a:lvl6pPr>
            <a:lvl7pPr marL="3028264" indent="-232943" defTabSz="949568" eaLnBrk="0" fontAlgn="base" hangingPunct="0">
              <a:spcBef>
                <a:spcPct val="0"/>
              </a:spcBef>
              <a:spcAft>
                <a:spcPct val="0"/>
              </a:spcAft>
              <a:defRPr>
                <a:solidFill>
                  <a:schemeClr val="tx1"/>
                </a:solidFill>
                <a:latin typeface="Arial" charset="0"/>
              </a:defRPr>
            </a:lvl7pPr>
            <a:lvl8pPr marL="3494151" indent="-232943" defTabSz="949568" eaLnBrk="0" fontAlgn="base" hangingPunct="0">
              <a:spcBef>
                <a:spcPct val="0"/>
              </a:spcBef>
              <a:spcAft>
                <a:spcPct val="0"/>
              </a:spcAft>
              <a:defRPr>
                <a:solidFill>
                  <a:schemeClr val="tx1"/>
                </a:solidFill>
                <a:latin typeface="Arial" charset="0"/>
              </a:defRPr>
            </a:lvl8pPr>
            <a:lvl9pPr marL="3960038" indent="-232943" defTabSz="949568" eaLnBrk="0" fontAlgn="base" hangingPunct="0">
              <a:spcBef>
                <a:spcPct val="0"/>
              </a:spcBef>
              <a:spcAft>
                <a:spcPct val="0"/>
              </a:spcAft>
              <a:defRPr>
                <a:solidFill>
                  <a:schemeClr val="tx1"/>
                </a:solidFill>
                <a:latin typeface="Arial" charset="0"/>
              </a:defRPr>
            </a:lvl9pPr>
          </a:lstStyle>
          <a:p>
            <a:fld id="{64449CB6-4D14-4792-884A-654F405C6DEE}" type="slidenum">
              <a:rPr lang="en-US" smtClean="0">
                <a:latin typeface="Times New Roman" pitchFamily="18" charset="0"/>
              </a:rPr>
              <a:pPr/>
              <a:t>12</a:t>
            </a:fld>
            <a:endParaRPr lang="en-US" dirty="0">
              <a:latin typeface="Times New Roman" pitchFamily="18" charset="0"/>
            </a:endParaRPr>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endParaRPr lang="en-US" dirty="0"/>
          </a:p>
        </p:txBody>
      </p:sp>
      <p:sp>
        <p:nvSpPr>
          <p:cNvPr id="2" name="Date Placeholder 1">
            <a:extLst>
              <a:ext uri="{FF2B5EF4-FFF2-40B4-BE49-F238E27FC236}">
                <a16:creationId xmlns:a16="http://schemas.microsoft.com/office/drawing/2014/main" id="{E7BF65BB-E25A-4D36-8769-E4661CD487CD}"/>
              </a:ext>
            </a:extLst>
          </p:cNvPr>
          <p:cNvSpPr>
            <a:spLocks noGrp="1"/>
          </p:cNvSpPr>
          <p:nvPr>
            <p:ph type="dt" idx="1"/>
          </p:nvPr>
        </p:nvSpPr>
        <p:spPr/>
        <p:txBody>
          <a:bodyPr/>
          <a:lstStyle/>
          <a:p>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defTabSz="949568">
              <a:defRPr>
                <a:solidFill>
                  <a:schemeClr val="tx1"/>
                </a:solidFill>
                <a:latin typeface="Arial" charset="0"/>
              </a:defRPr>
            </a:lvl1pPr>
            <a:lvl2pPr marL="757066" indent="-291179" defTabSz="949568">
              <a:defRPr>
                <a:solidFill>
                  <a:schemeClr val="tx1"/>
                </a:solidFill>
                <a:latin typeface="Arial" charset="0"/>
              </a:defRPr>
            </a:lvl2pPr>
            <a:lvl3pPr marL="1164717" indent="-232943" defTabSz="949568">
              <a:defRPr>
                <a:solidFill>
                  <a:schemeClr val="tx1"/>
                </a:solidFill>
                <a:latin typeface="Arial" charset="0"/>
              </a:defRPr>
            </a:lvl3pPr>
            <a:lvl4pPr marL="1630604" indent="-232943" defTabSz="949568">
              <a:defRPr>
                <a:solidFill>
                  <a:schemeClr val="tx1"/>
                </a:solidFill>
                <a:latin typeface="Arial" charset="0"/>
              </a:defRPr>
            </a:lvl4pPr>
            <a:lvl5pPr marL="2096491" indent="-232943" defTabSz="949568">
              <a:defRPr>
                <a:solidFill>
                  <a:schemeClr val="tx1"/>
                </a:solidFill>
                <a:latin typeface="Arial" charset="0"/>
              </a:defRPr>
            </a:lvl5pPr>
            <a:lvl6pPr marL="2562377" indent="-232943" defTabSz="949568" eaLnBrk="0" fontAlgn="base" hangingPunct="0">
              <a:spcBef>
                <a:spcPct val="0"/>
              </a:spcBef>
              <a:spcAft>
                <a:spcPct val="0"/>
              </a:spcAft>
              <a:defRPr>
                <a:solidFill>
                  <a:schemeClr val="tx1"/>
                </a:solidFill>
                <a:latin typeface="Arial" charset="0"/>
              </a:defRPr>
            </a:lvl6pPr>
            <a:lvl7pPr marL="3028264" indent="-232943" defTabSz="949568" eaLnBrk="0" fontAlgn="base" hangingPunct="0">
              <a:spcBef>
                <a:spcPct val="0"/>
              </a:spcBef>
              <a:spcAft>
                <a:spcPct val="0"/>
              </a:spcAft>
              <a:defRPr>
                <a:solidFill>
                  <a:schemeClr val="tx1"/>
                </a:solidFill>
                <a:latin typeface="Arial" charset="0"/>
              </a:defRPr>
            </a:lvl7pPr>
            <a:lvl8pPr marL="3494151" indent="-232943" defTabSz="949568" eaLnBrk="0" fontAlgn="base" hangingPunct="0">
              <a:spcBef>
                <a:spcPct val="0"/>
              </a:spcBef>
              <a:spcAft>
                <a:spcPct val="0"/>
              </a:spcAft>
              <a:defRPr>
                <a:solidFill>
                  <a:schemeClr val="tx1"/>
                </a:solidFill>
                <a:latin typeface="Arial" charset="0"/>
              </a:defRPr>
            </a:lvl8pPr>
            <a:lvl9pPr marL="3960038" indent="-232943" defTabSz="949568" eaLnBrk="0" fontAlgn="base" hangingPunct="0">
              <a:spcBef>
                <a:spcPct val="0"/>
              </a:spcBef>
              <a:spcAft>
                <a:spcPct val="0"/>
              </a:spcAft>
              <a:defRPr>
                <a:solidFill>
                  <a:schemeClr val="tx1"/>
                </a:solidFill>
                <a:latin typeface="Arial" charset="0"/>
              </a:defRPr>
            </a:lvl9pPr>
          </a:lstStyle>
          <a:p>
            <a:fld id="{2F7FCB45-02A8-4382-816A-EA76CC353FED}" type="slidenum">
              <a:rPr lang="en-US" smtClean="0">
                <a:latin typeface="Times New Roman" pitchFamily="18" charset="0"/>
              </a:rPr>
              <a:pPr/>
              <a:t>13</a:t>
            </a:fld>
            <a:endParaRPr lang="en-US" dirty="0">
              <a:latin typeface="Times New Roman" pitchFamily="18" charset="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endParaRPr lang="en-US" dirty="0"/>
          </a:p>
        </p:txBody>
      </p:sp>
      <p:sp>
        <p:nvSpPr>
          <p:cNvPr id="2" name="Date Placeholder 1">
            <a:extLst>
              <a:ext uri="{FF2B5EF4-FFF2-40B4-BE49-F238E27FC236}">
                <a16:creationId xmlns:a16="http://schemas.microsoft.com/office/drawing/2014/main" id="{ABBE661E-B99F-401D-9741-4D8461B325BF}"/>
              </a:ext>
            </a:extLst>
          </p:cNvPr>
          <p:cNvSpPr>
            <a:spLocks noGrp="1"/>
          </p:cNvSpPr>
          <p:nvPr>
            <p:ph type="dt" idx="1"/>
          </p:nvPr>
        </p:nvSpPr>
        <p:spPr/>
        <p:txBody>
          <a:bodyPr/>
          <a:lstStyle/>
          <a:p>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defTabSz="949568">
              <a:defRPr>
                <a:solidFill>
                  <a:schemeClr val="tx1"/>
                </a:solidFill>
                <a:latin typeface="Arial" charset="0"/>
              </a:defRPr>
            </a:lvl1pPr>
            <a:lvl2pPr marL="757066" indent="-291179" defTabSz="949568">
              <a:defRPr>
                <a:solidFill>
                  <a:schemeClr val="tx1"/>
                </a:solidFill>
                <a:latin typeface="Arial" charset="0"/>
              </a:defRPr>
            </a:lvl2pPr>
            <a:lvl3pPr marL="1164717" indent="-232943" defTabSz="949568">
              <a:defRPr>
                <a:solidFill>
                  <a:schemeClr val="tx1"/>
                </a:solidFill>
                <a:latin typeface="Arial" charset="0"/>
              </a:defRPr>
            </a:lvl3pPr>
            <a:lvl4pPr marL="1630604" indent="-232943" defTabSz="949568">
              <a:defRPr>
                <a:solidFill>
                  <a:schemeClr val="tx1"/>
                </a:solidFill>
                <a:latin typeface="Arial" charset="0"/>
              </a:defRPr>
            </a:lvl4pPr>
            <a:lvl5pPr marL="2096491" indent="-232943" defTabSz="949568">
              <a:defRPr>
                <a:solidFill>
                  <a:schemeClr val="tx1"/>
                </a:solidFill>
                <a:latin typeface="Arial" charset="0"/>
              </a:defRPr>
            </a:lvl5pPr>
            <a:lvl6pPr marL="2562377" indent="-232943" defTabSz="949568" eaLnBrk="0" fontAlgn="base" hangingPunct="0">
              <a:spcBef>
                <a:spcPct val="0"/>
              </a:spcBef>
              <a:spcAft>
                <a:spcPct val="0"/>
              </a:spcAft>
              <a:defRPr>
                <a:solidFill>
                  <a:schemeClr val="tx1"/>
                </a:solidFill>
                <a:latin typeface="Arial" charset="0"/>
              </a:defRPr>
            </a:lvl6pPr>
            <a:lvl7pPr marL="3028264" indent="-232943" defTabSz="949568" eaLnBrk="0" fontAlgn="base" hangingPunct="0">
              <a:spcBef>
                <a:spcPct val="0"/>
              </a:spcBef>
              <a:spcAft>
                <a:spcPct val="0"/>
              </a:spcAft>
              <a:defRPr>
                <a:solidFill>
                  <a:schemeClr val="tx1"/>
                </a:solidFill>
                <a:latin typeface="Arial" charset="0"/>
              </a:defRPr>
            </a:lvl7pPr>
            <a:lvl8pPr marL="3494151" indent="-232943" defTabSz="949568" eaLnBrk="0" fontAlgn="base" hangingPunct="0">
              <a:spcBef>
                <a:spcPct val="0"/>
              </a:spcBef>
              <a:spcAft>
                <a:spcPct val="0"/>
              </a:spcAft>
              <a:defRPr>
                <a:solidFill>
                  <a:schemeClr val="tx1"/>
                </a:solidFill>
                <a:latin typeface="Arial" charset="0"/>
              </a:defRPr>
            </a:lvl8pPr>
            <a:lvl9pPr marL="3960038" indent="-232943" defTabSz="949568" eaLnBrk="0" fontAlgn="base" hangingPunct="0">
              <a:spcBef>
                <a:spcPct val="0"/>
              </a:spcBef>
              <a:spcAft>
                <a:spcPct val="0"/>
              </a:spcAft>
              <a:defRPr>
                <a:solidFill>
                  <a:schemeClr val="tx1"/>
                </a:solidFill>
                <a:latin typeface="Arial" charset="0"/>
              </a:defRPr>
            </a:lvl9pPr>
          </a:lstStyle>
          <a:p>
            <a:fld id="{0C3952CA-65D2-48FF-8B74-DAAC518553BA}" type="slidenum">
              <a:rPr lang="en-US" smtClean="0">
                <a:latin typeface="Times New Roman" pitchFamily="18" charset="0"/>
              </a:rPr>
              <a:pPr/>
              <a:t>14</a:t>
            </a:fld>
            <a:endParaRPr lang="en-US" dirty="0">
              <a:latin typeface="Times New Roman" pitchFamily="18" charset="0"/>
            </a:endParaRPr>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pPr marL="171450" indent="-171450">
              <a:buFont typeface="Arial" panose="020B0604020202020204" pitchFamily="34" charset="0"/>
              <a:buChar char="•"/>
            </a:pPr>
            <a:endParaRPr lang="en-US" dirty="0"/>
          </a:p>
        </p:txBody>
      </p:sp>
      <p:sp>
        <p:nvSpPr>
          <p:cNvPr id="2" name="Date Placeholder 1">
            <a:extLst>
              <a:ext uri="{FF2B5EF4-FFF2-40B4-BE49-F238E27FC236}">
                <a16:creationId xmlns:a16="http://schemas.microsoft.com/office/drawing/2014/main" id="{024D3949-1233-4EEA-9CE1-205AE7835DD2}"/>
              </a:ext>
            </a:extLst>
          </p:cNvPr>
          <p:cNvSpPr>
            <a:spLocks noGrp="1"/>
          </p:cNvSpPr>
          <p:nvPr>
            <p:ph type="dt" idx="1"/>
          </p:nvPr>
        </p:nvSpPr>
        <p:spPr/>
        <p:txBody>
          <a:bodyPr/>
          <a:lstStyle/>
          <a:p>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defTabSz="949568">
              <a:defRPr>
                <a:solidFill>
                  <a:schemeClr val="tx1"/>
                </a:solidFill>
                <a:latin typeface="Arial" charset="0"/>
              </a:defRPr>
            </a:lvl1pPr>
            <a:lvl2pPr marL="757066" indent="-291179" defTabSz="949568">
              <a:defRPr>
                <a:solidFill>
                  <a:schemeClr val="tx1"/>
                </a:solidFill>
                <a:latin typeface="Arial" charset="0"/>
              </a:defRPr>
            </a:lvl2pPr>
            <a:lvl3pPr marL="1164717" indent="-232943" defTabSz="949568">
              <a:defRPr>
                <a:solidFill>
                  <a:schemeClr val="tx1"/>
                </a:solidFill>
                <a:latin typeface="Arial" charset="0"/>
              </a:defRPr>
            </a:lvl3pPr>
            <a:lvl4pPr marL="1630604" indent="-232943" defTabSz="949568">
              <a:defRPr>
                <a:solidFill>
                  <a:schemeClr val="tx1"/>
                </a:solidFill>
                <a:latin typeface="Arial" charset="0"/>
              </a:defRPr>
            </a:lvl4pPr>
            <a:lvl5pPr marL="2096491" indent="-232943" defTabSz="949568">
              <a:defRPr>
                <a:solidFill>
                  <a:schemeClr val="tx1"/>
                </a:solidFill>
                <a:latin typeface="Arial" charset="0"/>
              </a:defRPr>
            </a:lvl5pPr>
            <a:lvl6pPr marL="2562377" indent="-232943" defTabSz="949568" eaLnBrk="0" fontAlgn="base" hangingPunct="0">
              <a:spcBef>
                <a:spcPct val="0"/>
              </a:spcBef>
              <a:spcAft>
                <a:spcPct val="0"/>
              </a:spcAft>
              <a:defRPr>
                <a:solidFill>
                  <a:schemeClr val="tx1"/>
                </a:solidFill>
                <a:latin typeface="Arial" charset="0"/>
              </a:defRPr>
            </a:lvl6pPr>
            <a:lvl7pPr marL="3028264" indent="-232943" defTabSz="949568" eaLnBrk="0" fontAlgn="base" hangingPunct="0">
              <a:spcBef>
                <a:spcPct val="0"/>
              </a:spcBef>
              <a:spcAft>
                <a:spcPct val="0"/>
              </a:spcAft>
              <a:defRPr>
                <a:solidFill>
                  <a:schemeClr val="tx1"/>
                </a:solidFill>
                <a:latin typeface="Arial" charset="0"/>
              </a:defRPr>
            </a:lvl7pPr>
            <a:lvl8pPr marL="3494151" indent="-232943" defTabSz="949568" eaLnBrk="0" fontAlgn="base" hangingPunct="0">
              <a:spcBef>
                <a:spcPct val="0"/>
              </a:spcBef>
              <a:spcAft>
                <a:spcPct val="0"/>
              </a:spcAft>
              <a:defRPr>
                <a:solidFill>
                  <a:schemeClr val="tx1"/>
                </a:solidFill>
                <a:latin typeface="Arial" charset="0"/>
              </a:defRPr>
            </a:lvl8pPr>
            <a:lvl9pPr marL="3960038" indent="-232943" defTabSz="949568" eaLnBrk="0" fontAlgn="base" hangingPunct="0">
              <a:spcBef>
                <a:spcPct val="0"/>
              </a:spcBef>
              <a:spcAft>
                <a:spcPct val="0"/>
              </a:spcAft>
              <a:defRPr>
                <a:solidFill>
                  <a:schemeClr val="tx1"/>
                </a:solidFill>
                <a:latin typeface="Arial" charset="0"/>
              </a:defRPr>
            </a:lvl9pPr>
          </a:lstStyle>
          <a:p>
            <a:fld id="{A06329B7-876C-4114-8386-1EFE74BE97A0}" type="slidenum">
              <a:rPr lang="en-US" smtClean="0">
                <a:latin typeface="Times New Roman" pitchFamily="18" charset="0"/>
              </a:rPr>
              <a:pPr/>
              <a:t>15</a:t>
            </a:fld>
            <a:endParaRPr lang="en-US" dirty="0">
              <a:latin typeface="Times New Roman" pitchFamily="18" charset="0"/>
            </a:endParaRPr>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endParaRPr lang="en-US" dirty="0"/>
          </a:p>
        </p:txBody>
      </p:sp>
      <p:sp>
        <p:nvSpPr>
          <p:cNvPr id="2" name="Date Placeholder 1">
            <a:extLst>
              <a:ext uri="{FF2B5EF4-FFF2-40B4-BE49-F238E27FC236}">
                <a16:creationId xmlns:a16="http://schemas.microsoft.com/office/drawing/2014/main" id="{16222668-5FE1-442E-9912-008652E146E1}"/>
              </a:ext>
            </a:extLst>
          </p:cNvPr>
          <p:cNvSpPr>
            <a:spLocks noGrp="1"/>
          </p:cNvSpPr>
          <p:nvPr>
            <p:ph type="dt" idx="1"/>
          </p:nvPr>
        </p:nvSpPr>
        <p:spPr/>
        <p:txBody>
          <a:bodyPr/>
          <a:lstStyle/>
          <a:p>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defTabSz="949568">
              <a:defRPr>
                <a:solidFill>
                  <a:schemeClr val="tx1"/>
                </a:solidFill>
                <a:latin typeface="Arial" charset="0"/>
              </a:defRPr>
            </a:lvl1pPr>
            <a:lvl2pPr marL="757066" indent="-291179" defTabSz="949568">
              <a:defRPr>
                <a:solidFill>
                  <a:schemeClr val="tx1"/>
                </a:solidFill>
                <a:latin typeface="Arial" charset="0"/>
              </a:defRPr>
            </a:lvl2pPr>
            <a:lvl3pPr marL="1164717" indent="-232943" defTabSz="949568">
              <a:defRPr>
                <a:solidFill>
                  <a:schemeClr val="tx1"/>
                </a:solidFill>
                <a:latin typeface="Arial" charset="0"/>
              </a:defRPr>
            </a:lvl3pPr>
            <a:lvl4pPr marL="1630604" indent="-232943" defTabSz="949568">
              <a:defRPr>
                <a:solidFill>
                  <a:schemeClr val="tx1"/>
                </a:solidFill>
                <a:latin typeface="Arial" charset="0"/>
              </a:defRPr>
            </a:lvl4pPr>
            <a:lvl5pPr marL="2096491" indent="-232943" defTabSz="949568">
              <a:defRPr>
                <a:solidFill>
                  <a:schemeClr val="tx1"/>
                </a:solidFill>
                <a:latin typeface="Arial" charset="0"/>
              </a:defRPr>
            </a:lvl5pPr>
            <a:lvl6pPr marL="2562377" indent="-232943" defTabSz="949568" eaLnBrk="0" fontAlgn="base" hangingPunct="0">
              <a:spcBef>
                <a:spcPct val="0"/>
              </a:spcBef>
              <a:spcAft>
                <a:spcPct val="0"/>
              </a:spcAft>
              <a:defRPr>
                <a:solidFill>
                  <a:schemeClr val="tx1"/>
                </a:solidFill>
                <a:latin typeface="Arial" charset="0"/>
              </a:defRPr>
            </a:lvl6pPr>
            <a:lvl7pPr marL="3028264" indent="-232943" defTabSz="949568" eaLnBrk="0" fontAlgn="base" hangingPunct="0">
              <a:spcBef>
                <a:spcPct val="0"/>
              </a:spcBef>
              <a:spcAft>
                <a:spcPct val="0"/>
              </a:spcAft>
              <a:defRPr>
                <a:solidFill>
                  <a:schemeClr val="tx1"/>
                </a:solidFill>
                <a:latin typeface="Arial" charset="0"/>
              </a:defRPr>
            </a:lvl7pPr>
            <a:lvl8pPr marL="3494151" indent="-232943" defTabSz="949568" eaLnBrk="0" fontAlgn="base" hangingPunct="0">
              <a:spcBef>
                <a:spcPct val="0"/>
              </a:spcBef>
              <a:spcAft>
                <a:spcPct val="0"/>
              </a:spcAft>
              <a:defRPr>
                <a:solidFill>
                  <a:schemeClr val="tx1"/>
                </a:solidFill>
                <a:latin typeface="Arial" charset="0"/>
              </a:defRPr>
            </a:lvl8pPr>
            <a:lvl9pPr marL="3960038" indent="-232943" defTabSz="949568" eaLnBrk="0" fontAlgn="base" hangingPunct="0">
              <a:spcBef>
                <a:spcPct val="0"/>
              </a:spcBef>
              <a:spcAft>
                <a:spcPct val="0"/>
              </a:spcAft>
              <a:defRPr>
                <a:solidFill>
                  <a:schemeClr val="tx1"/>
                </a:solidFill>
                <a:latin typeface="Arial" charset="0"/>
              </a:defRPr>
            </a:lvl9pPr>
          </a:lstStyle>
          <a:p>
            <a:fld id="{5A3A9488-8241-4595-9994-59A0DF3FD8C3}" type="slidenum">
              <a:rPr lang="en-US" smtClean="0">
                <a:latin typeface="Times New Roman" pitchFamily="18" charset="0"/>
              </a:rPr>
              <a:pPr/>
              <a:t>16</a:t>
            </a:fld>
            <a:endParaRPr lang="en-US" dirty="0">
              <a:latin typeface="Times New Roman" pitchFamily="18" charset="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pPr marL="457200" marR="0" lvl="0" indent="-457200" algn="l" defTabSz="914400" rtl="0" eaLnBrk="1" fontAlgn="auto" latinLnBrk="0" hangingPunct="1">
              <a:lnSpc>
                <a:spcPct val="120000"/>
              </a:lnSpc>
              <a:spcBef>
                <a:spcPts val="0"/>
              </a:spcBef>
              <a:spcAft>
                <a:spcPts val="0"/>
              </a:spcAft>
              <a:buClrTx/>
              <a:buSzTx/>
              <a:buFont typeface="Arial" panose="020B0604020202020204" pitchFamily="34" charset="0"/>
              <a:buChar char="•"/>
              <a:tabLst/>
              <a:defRPr/>
            </a:pPr>
            <a:endParaRPr lang="en-US" sz="2600" dirty="0"/>
          </a:p>
          <a:p>
            <a:pPr marL="457200" indent="-457200">
              <a:lnSpc>
                <a:spcPct val="120000"/>
              </a:lnSpc>
              <a:buFont typeface="Arial" panose="020B0604020202020204" pitchFamily="34" charset="0"/>
              <a:buChar char="•"/>
            </a:pPr>
            <a:endParaRPr lang="en-US" sz="2600" dirty="0"/>
          </a:p>
          <a:p>
            <a:pPr marL="171450" indent="-171450">
              <a:buFont typeface="Arial" panose="020B0604020202020204" pitchFamily="34" charset="0"/>
              <a:buChar char="•"/>
            </a:pPr>
            <a:endParaRPr lang="en-US" dirty="0"/>
          </a:p>
        </p:txBody>
      </p:sp>
      <p:sp>
        <p:nvSpPr>
          <p:cNvPr id="2" name="Date Placeholder 1">
            <a:extLst>
              <a:ext uri="{FF2B5EF4-FFF2-40B4-BE49-F238E27FC236}">
                <a16:creationId xmlns:a16="http://schemas.microsoft.com/office/drawing/2014/main" id="{FCB8AA93-FBEE-4963-A68D-91635D73ADC2}"/>
              </a:ext>
            </a:extLst>
          </p:cNvPr>
          <p:cNvSpPr>
            <a:spLocks noGrp="1"/>
          </p:cNvSpPr>
          <p:nvPr>
            <p:ph type="dt" idx="1"/>
          </p:nvPr>
        </p:nvSpPr>
        <p:spPr/>
        <p:txBody>
          <a:bodyPr/>
          <a:lstStyle/>
          <a:p>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defTabSz="949568">
              <a:defRPr>
                <a:solidFill>
                  <a:schemeClr val="tx1"/>
                </a:solidFill>
                <a:latin typeface="Arial" charset="0"/>
              </a:defRPr>
            </a:lvl1pPr>
            <a:lvl2pPr marL="757066" indent="-291179" defTabSz="949568">
              <a:defRPr>
                <a:solidFill>
                  <a:schemeClr val="tx1"/>
                </a:solidFill>
                <a:latin typeface="Arial" charset="0"/>
              </a:defRPr>
            </a:lvl2pPr>
            <a:lvl3pPr marL="1164717" indent="-232943" defTabSz="949568">
              <a:defRPr>
                <a:solidFill>
                  <a:schemeClr val="tx1"/>
                </a:solidFill>
                <a:latin typeface="Arial" charset="0"/>
              </a:defRPr>
            </a:lvl3pPr>
            <a:lvl4pPr marL="1630604" indent="-232943" defTabSz="949568">
              <a:defRPr>
                <a:solidFill>
                  <a:schemeClr val="tx1"/>
                </a:solidFill>
                <a:latin typeface="Arial" charset="0"/>
              </a:defRPr>
            </a:lvl4pPr>
            <a:lvl5pPr marL="2096491" indent="-232943" defTabSz="949568">
              <a:defRPr>
                <a:solidFill>
                  <a:schemeClr val="tx1"/>
                </a:solidFill>
                <a:latin typeface="Arial" charset="0"/>
              </a:defRPr>
            </a:lvl5pPr>
            <a:lvl6pPr marL="2562377" indent="-232943" defTabSz="949568" eaLnBrk="0" fontAlgn="base" hangingPunct="0">
              <a:spcBef>
                <a:spcPct val="0"/>
              </a:spcBef>
              <a:spcAft>
                <a:spcPct val="0"/>
              </a:spcAft>
              <a:defRPr>
                <a:solidFill>
                  <a:schemeClr val="tx1"/>
                </a:solidFill>
                <a:latin typeface="Arial" charset="0"/>
              </a:defRPr>
            </a:lvl6pPr>
            <a:lvl7pPr marL="3028264" indent="-232943" defTabSz="949568" eaLnBrk="0" fontAlgn="base" hangingPunct="0">
              <a:spcBef>
                <a:spcPct val="0"/>
              </a:spcBef>
              <a:spcAft>
                <a:spcPct val="0"/>
              </a:spcAft>
              <a:defRPr>
                <a:solidFill>
                  <a:schemeClr val="tx1"/>
                </a:solidFill>
                <a:latin typeface="Arial" charset="0"/>
              </a:defRPr>
            </a:lvl7pPr>
            <a:lvl8pPr marL="3494151" indent="-232943" defTabSz="949568" eaLnBrk="0" fontAlgn="base" hangingPunct="0">
              <a:spcBef>
                <a:spcPct val="0"/>
              </a:spcBef>
              <a:spcAft>
                <a:spcPct val="0"/>
              </a:spcAft>
              <a:defRPr>
                <a:solidFill>
                  <a:schemeClr val="tx1"/>
                </a:solidFill>
                <a:latin typeface="Arial" charset="0"/>
              </a:defRPr>
            </a:lvl8pPr>
            <a:lvl9pPr marL="3960038" indent="-232943" defTabSz="949568" eaLnBrk="0" fontAlgn="base" hangingPunct="0">
              <a:spcBef>
                <a:spcPct val="0"/>
              </a:spcBef>
              <a:spcAft>
                <a:spcPct val="0"/>
              </a:spcAft>
              <a:defRPr>
                <a:solidFill>
                  <a:schemeClr val="tx1"/>
                </a:solidFill>
                <a:latin typeface="Arial" charset="0"/>
              </a:defRPr>
            </a:lvl9pPr>
          </a:lstStyle>
          <a:p>
            <a:fld id="{B4D5557D-C5F6-4D39-AEB5-4E6A440F2E41}" type="slidenum">
              <a:rPr lang="en-US" smtClean="0">
                <a:latin typeface="Times New Roman" pitchFamily="18" charset="0"/>
              </a:rPr>
              <a:pPr/>
              <a:t>17</a:t>
            </a:fld>
            <a:endParaRPr lang="en-US" dirty="0">
              <a:latin typeface="Times New Roman" pitchFamily="18" charset="0"/>
            </a:endParaRPr>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pPr marL="171450" marR="0" lvl="0" indent="-1714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dirty="0"/>
          </a:p>
        </p:txBody>
      </p:sp>
      <p:sp>
        <p:nvSpPr>
          <p:cNvPr id="2" name="Date Placeholder 1">
            <a:extLst>
              <a:ext uri="{FF2B5EF4-FFF2-40B4-BE49-F238E27FC236}">
                <a16:creationId xmlns:a16="http://schemas.microsoft.com/office/drawing/2014/main" id="{1B3D961B-470E-4EDC-9AD7-F899EF9246BF}"/>
              </a:ext>
            </a:extLst>
          </p:cNvPr>
          <p:cNvSpPr>
            <a:spLocks noGrp="1"/>
          </p:cNvSpPr>
          <p:nvPr>
            <p:ph type="dt" idx="1"/>
          </p:nvPr>
        </p:nvSpPr>
        <p:spPr/>
        <p:txBody>
          <a:bodyPr/>
          <a:lstStyle/>
          <a:p>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defTabSz="949568">
              <a:defRPr>
                <a:solidFill>
                  <a:schemeClr val="tx1"/>
                </a:solidFill>
                <a:latin typeface="Arial" charset="0"/>
              </a:defRPr>
            </a:lvl1pPr>
            <a:lvl2pPr marL="757066" indent="-291179" defTabSz="949568">
              <a:defRPr>
                <a:solidFill>
                  <a:schemeClr val="tx1"/>
                </a:solidFill>
                <a:latin typeface="Arial" charset="0"/>
              </a:defRPr>
            </a:lvl2pPr>
            <a:lvl3pPr marL="1164717" indent="-232943" defTabSz="949568">
              <a:defRPr>
                <a:solidFill>
                  <a:schemeClr val="tx1"/>
                </a:solidFill>
                <a:latin typeface="Arial" charset="0"/>
              </a:defRPr>
            </a:lvl3pPr>
            <a:lvl4pPr marL="1630604" indent="-232943" defTabSz="949568">
              <a:defRPr>
                <a:solidFill>
                  <a:schemeClr val="tx1"/>
                </a:solidFill>
                <a:latin typeface="Arial" charset="0"/>
              </a:defRPr>
            </a:lvl4pPr>
            <a:lvl5pPr marL="2096491" indent="-232943" defTabSz="949568">
              <a:defRPr>
                <a:solidFill>
                  <a:schemeClr val="tx1"/>
                </a:solidFill>
                <a:latin typeface="Arial" charset="0"/>
              </a:defRPr>
            </a:lvl5pPr>
            <a:lvl6pPr marL="2562377" indent="-232943" defTabSz="949568" eaLnBrk="0" fontAlgn="base" hangingPunct="0">
              <a:spcBef>
                <a:spcPct val="0"/>
              </a:spcBef>
              <a:spcAft>
                <a:spcPct val="0"/>
              </a:spcAft>
              <a:defRPr>
                <a:solidFill>
                  <a:schemeClr val="tx1"/>
                </a:solidFill>
                <a:latin typeface="Arial" charset="0"/>
              </a:defRPr>
            </a:lvl6pPr>
            <a:lvl7pPr marL="3028264" indent="-232943" defTabSz="949568" eaLnBrk="0" fontAlgn="base" hangingPunct="0">
              <a:spcBef>
                <a:spcPct val="0"/>
              </a:spcBef>
              <a:spcAft>
                <a:spcPct val="0"/>
              </a:spcAft>
              <a:defRPr>
                <a:solidFill>
                  <a:schemeClr val="tx1"/>
                </a:solidFill>
                <a:latin typeface="Arial" charset="0"/>
              </a:defRPr>
            </a:lvl7pPr>
            <a:lvl8pPr marL="3494151" indent="-232943" defTabSz="949568" eaLnBrk="0" fontAlgn="base" hangingPunct="0">
              <a:spcBef>
                <a:spcPct val="0"/>
              </a:spcBef>
              <a:spcAft>
                <a:spcPct val="0"/>
              </a:spcAft>
              <a:defRPr>
                <a:solidFill>
                  <a:schemeClr val="tx1"/>
                </a:solidFill>
                <a:latin typeface="Arial" charset="0"/>
              </a:defRPr>
            </a:lvl8pPr>
            <a:lvl9pPr marL="3960038" indent="-232943" defTabSz="949568" eaLnBrk="0" fontAlgn="base" hangingPunct="0">
              <a:spcBef>
                <a:spcPct val="0"/>
              </a:spcBef>
              <a:spcAft>
                <a:spcPct val="0"/>
              </a:spcAft>
              <a:defRPr>
                <a:solidFill>
                  <a:schemeClr val="tx1"/>
                </a:solidFill>
                <a:latin typeface="Arial" charset="0"/>
              </a:defRPr>
            </a:lvl9pPr>
          </a:lstStyle>
          <a:p>
            <a:fld id="{F82B57B9-86E5-439D-B3F6-82BDC0673A97}" type="slidenum">
              <a:rPr lang="en-US" smtClean="0">
                <a:latin typeface="Times New Roman" pitchFamily="18" charset="0"/>
              </a:rPr>
              <a:pPr/>
              <a:t>18</a:t>
            </a:fld>
            <a:endParaRPr lang="en-US" dirty="0">
              <a:latin typeface="Times New Roman" pitchFamily="18"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p:txBody>
      </p:sp>
      <p:sp>
        <p:nvSpPr>
          <p:cNvPr id="2" name="Date Placeholder 1">
            <a:extLst>
              <a:ext uri="{FF2B5EF4-FFF2-40B4-BE49-F238E27FC236}">
                <a16:creationId xmlns:a16="http://schemas.microsoft.com/office/drawing/2014/main" id="{DC05793B-90B1-457F-BB66-D38EF2BD92E8}"/>
              </a:ext>
            </a:extLst>
          </p:cNvPr>
          <p:cNvSpPr>
            <a:spLocks noGrp="1"/>
          </p:cNvSpPr>
          <p:nvPr>
            <p:ph type="dt" idx="1"/>
          </p:nvPr>
        </p:nvSpPr>
        <p:spPr/>
        <p:txBody>
          <a:bodyPr/>
          <a:lstStyle/>
          <a:p>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C8799D-8135-6AA4-F539-49DCDA02CF1A}"/>
            </a:ext>
          </a:extLst>
        </p:cNvPr>
        <p:cNvGrpSpPr/>
        <p:nvPr/>
      </p:nvGrpSpPr>
      <p:grpSpPr>
        <a:xfrm>
          <a:off x="0" y="0"/>
          <a:ext cx="0" cy="0"/>
          <a:chOff x="0" y="0"/>
          <a:chExt cx="0" cy="0"/>
        </a:xfrm>
      </p:grpSpPr>
      <p:sp>
        <p:nvSpPr>
          <p:cNvPr id="65538" name="Rectangle 7">
            <a:extLst>
              <a:ext uri="{FF2B5EF4-FFF2-40B4-BE49-F238E27FC236}">
                <a16:creationId xmlns:a16="http://schemas.microsoft.com/office/drawing/2014/main" id="{ECB24006-0310-B275-926A-9084703347C6}"/>
              </a:ext>
            </a:extLst>
          </p:cNvPr>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defTabSz="949568">
              <a:defRPr>
                <a:solidFill>
                  <a:schemeClr val="tx1"/>
                </a:solidFill>
                <a:latin typeface="Arial" charset="0"/>
              </a:defRPr>
            </a:lvl1pPr>
            <a:lvl2pPr marL="757066" indent="-291179" defTabSz="949568">
              <a:defRPr>
                <a:solidFill>
                  <a:schemeClr val="tx1"/>
                </a:solidFill>
                <a:latin typeface="Arial" charset="0"/>
              </a:defRPr>
            </a:lvl2pPr>
            <a:lvl3pPr marL="1164717" indent="-232943" defTabSz="949568">
              <a:defRPr>
                <a:solidFill>
                  <a:schemeClr val="tx1"/>
                </a:solidFill>
                <a:latin typeface="Arial" charset="0"/>
              </a:defRPr>
            </a:lvl3pPr>
            <a:lvl4pPr marL="1630604" indent="-232943" defTabSz="949568">
              <a:defRPr>
                <a:solidFill>
                  <a:schemeClr val="tx1"/>
                </a:solidFill>
                <a:latin typeface="Arial" charset="0"/>
              </a:defRPr>
            </a:lvl4pPr>
            <a:lvl5pPr marL="2096491" indent="-232943" defTabSz="949568">
              <a:defRPr>
                <a:solidFill>
                  <a:schemeClr val="tx1"/>
                </a:solidFill>
                <a:latin typeface="Arial" charset="0"/>
              </a:defRPr>
            </a:lvl5pPr>
            <a:lvl6pPr marL="2562377" indent="-232943" defTabSz="949568" eaLnBrk="0" fontAlgn="base" hangingPunct="0">
              <a:spcBef>
                <a:spcPct val="0"/>
              </a:spcBef>
              <a:spcAft>
                <a:spcPct val="0"/>
              </a:spcAft>
              <a:defRPr>
                <a:solidFill>
                  <a:schemeClr val="tx1"/>
                </a:solidFill>
                <a:latin typeface="Arial" charset="0"/>
              </a:defRPr>
            </a:lvl6pPr>
            <a:lvl7pPr marL="3028264" indent="-232943" defTabSz="949568" eaLnBrk="0" fontAlgn="base" hangingPunct="0">
              <a:spcBef>
                <a:spcPct val="0"/>
              </a:spcBef>
              <a:spcAft>
                <a:spcPct val="0"/>
              </a:spcAft>
              <a:defRPr>
                <a:solidFill>
                  <a:schemeClr val="tx1"/>
                </a:solidFill>
                <a:latin typeface="Arial" charset="0"/>
              </a:defRPr>
            </a:lvl7pPr>
            <a:lvl8pPr marL="3494151" indent="-232943" defTabSz="949568" eaLnBrk="0" fontAlgn="base" hangingPunct="0">
              <a:spcBef>
                <a:spcPct val="0"/>
              </a:spcBef>
              <a:spcAft>
                <a:spcPct val="0"/>
              </a:spcAft>
              <a:defRPr>
                <a:solidFill>
                  <a:schemeClr val="tx1"/>
                </a:solidFill>
                <a:latin typeface="Arial" charset="0"/>
              </a:defRPr>
            </a:lvl8pPr>
            <a:lvl9pPr marL="3960038" indent="-232943" defTabSz="949568" eaLnBrk="0" fontAlgn="base" hangingPunct="0">
              <a:spcBef>
                <a:spcPct val="0"/>
              </a:spcBef>
              <a:spcAft>
                <a:spcPct val="0"/>
              </a:spcAft>
              <a:defRPr>
                <a:solidFill>
                  <a:schemeClr val="tx1"/>
                </a:solidFill>
                <a:latin typeface="Arial" charset="0"/>
              </a:defRPr>
            </a:lvl9pPr>
          </a:lstStyle>
          <a:p>
            <a:fld id="{B1DFF542-AD81-4E90-A68E-CAA08AC2ADC4}" type="slidenum">
              <a:rPr lang="en-US" smtClean="0">
                <a:latin typeface="Times New Roman" pitchFamily="18" charset="0"/>
              </a:rPr>
              <a:pPr/>
              <a:t>19</a:t>
            </a:fld>
            <a:endParaRPr lang="en-US" dirty="0">
              <a:latin typeface="Times New Roman" pitchFamily="18" charset="0"/>
            </a:endParaRPr>
          </a:p>
        </p:txBody>
      </p:sp>
      <p:sp>
        <p:nvSpPr>
          <p:cNvPr id="65539" name="Rectangle 2">
            <a:extLst>
              <a:ext uri="{FF2B5EF4-FFF2-40B4-BE49-F238E27FC236}">
                <a16:creationId xmlns:a16="http://schemas.microsoft.com/office/drawing/2014/main" id="{1847F33D-EF2A-6C09-43F8-D33F26D15F1A}"/>
              </a:ext>
            </a:extLst>
          </p:cNvPr>
          <p:cNvSpPr>
            <a:spLocks noGrp="1" noRot="1" noChangeAspect="1" noChangeArrowheads="1" noTextEdit="1"/>
          </p:cNvSpPr>
          <p:nvPr>
            <p:ph type="sldImg"/>
          </p:nvPr>
        </p:nvSpPr>
        <p:spPr>
          <a:ln/>
        </p:spPr>
      </p:sp>
      <p:sp>
        <p:nvSpPr>
          <p:cNvPr id="65540" name="Rectangle 3">
            <a:extLst>
              <a:ext uri="{FF2B5EF4-FFF2-40B4-BE49-F238E27FC236}">
                <a16:creationId xmlns:a16="http://schemas.microsoft.com/office/drawing/2014/main" id="{E345695C-E45A-407C-7020-3D47053F951C}"/>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r>
              <a:rPr lang="en-US" dirty="0"/>
              <a:t>Allotments do not apply to the Judicial Branch, the Legislative Branch, and the Evidence-Based Programs Fund at the Department of Corrections.</a:t>
            </a:r>
          </a:p>
          <a:p>
            <a:r>
              <a:rPr lang="en-US" dirty="0"/>
              <a:t>For KSA 75-6704, the allotment would apply to all appropriations except for debt service payments, contractual bond obligations, payments from the evidence-based programs SGF appropriation of the Department of Corrections, and KPERS school employer contributions. It would also apply to in-demand transfers, except for school district capital improvements. </a:t>
            </a:r>
          </a:p>
        </p:txBody>
      </p:sp>
      <p:sp>
        <p:nvSpPr>
          <p:cNvPr id="2" name="Date Placeholder 1">
            <a:extLst>
              <a:ext uri="{FF2B5EF4-FFF2-40B4-BE49-F238E27FC236}">
                <a16:creationId xmlns:a16="http://schemas.microsoft.com/office/drawing/2014/main" id="{4069CD5D-0DF9-80E6-50BC-83165CAC6C0A}"/>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3305800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defTabSz="949568">
              <a:defRPr>
                <a:solidFill>
                  <a:schemeClr val="tx1"/>
                </a:solidFill>
                <a:latin typeface="Arial" charset="0"/>
              </a:defRPr>
            </a:lvl1pPr>
            <a:lvl2pPr marL="757066" indent="-291179" defTabSz="949568">
              <a:defRPr>
                <a:solidFill>
                  <a:schemeClr val="tx1"/>
                </a:solidFill>
                <a:latin typeface="Arial" charset="0"/>
              </a:defRPr>
            </a:lvl2pPr>
            <a:lvl3pPr marL="1164717" indent="-232943" defTabSz="949568">
              <a:defRPr>
                <a:solidFill>
                  <a:schemeClr val="tx1"/>
                </a:solidFill>
                <a:latin typeface="Arial" charset="0"/>
              </a:defRPr>
            </a:lvl3pPr>
            <a:lvl4pPr marL="1630604" indent="-232943" defTabSz="949568">
              <a:defRPr>
                <a:solidFill>
                  <a:schemeClr val="tx1"/>
                </a:solidFill>
                <a:latin typeface="Arial" charset="0"/>
              </a:defRPr>
            </a:lvl4pPr>
            <a:lvl5pPr marL="2096491" indent="-232943" defTabSz="949568">
              <a:defRPr>
                <a:solidFill>
                  <a:schemeClr val="tx1"/>
                </a:solidFill>
                <a:latin typeface="Arial" charset="0"/>
              </a:defRPr>
            </a:lvl5pPr>
            <a:lvl6pPr marL="2562377" indent="-232943" defTabSz="949568" eaLnBrk="0" fontAlgn="base" hangingPunct="0">
              <a:spcBef>
                <a:spcPct val="0"/>
              </a:spcBef>
              <a:spcAft>
                <a:spcPct val="0"/>
              </a:spcAft>
              <a:defRPr>
                <a:solidFill>
                  <a:schemeClr val="tx1"/>
                </a:solidFill>
                <a:latin typeface="Arial" charset="0"/>
              </a:defRPr>
            </a:lvl6pPr>
            <a:lvl7pPr marL="3028264" indent="-232943" defTabSz="949568" eaLnBrk="0" fontAlgn="base" hangingPunct="0">
              <a:spcBef>
                <a:spcPct val="0"/>
              </a:spcBef>
              <a:spcAft>
                <a:spcPct val="0"/>
              </a:spcAft>
              <a:defRPr>
                <a:solidFill>
                  <a:schemeClr val="tx1"/>
                </a:solidFill>
                <a:latin typeface="Arial" charset="0"/>
              </a:defRPr>
            </a:lvl7pPr>
            <a:lvl8pPr marL="3494151" indent="-232943" defTabSz="949568" eaLnBrk="0" fontAlgn="base" hangingPunct="0">
              <a:spcBef>
                <a:spcPct val="0"/>
              </a:spcBef>
              <a:spcAft>
                <a:spcPct val="0"/>
              </a:spcAft>
              <a:defRPr>
                <a:solidFill>
                  <a:schemeClr val="tx1"/>
                </a:solidFill>
                <a:latin typeface="Arial" charset="0"/>
              </a:defRPr>
            </a:lvl8pPr>
            <a:lvl9pPr marL="3960038" indent="-232943" defTabSz="949568" eaLnBrk="0" fontAlgn="base" hangingPunct="0">
              <a:spcBef>
                <a:spcPct val="0"/>
              </a:spcBef>
              <a:spcAft>
                <a:spcPct val="0"/>
              </a:spcAft>
              <a:defRPr>
                <a:solidFill>
                  <a:schemeClr val="tx1"/>
                </a:solidFill>
                <a:latin typeface="Arial" charset="0"/>
              </a:defRPr>
            </a:lvl9pPr>
          </a:lstStyle>
          <a:p>
            <a:fld id="{8DD84A0F-5BE1-45DF-B9F2-35577DDBA07D}" type="slidenum">
              <a:rPr lang="en-US" smtClean="0">
                <a:latin typeface="Times New Roman" pitchFamily="18" charset="0"/>
              </a:rPr>
              <a:pPr/>
              <a:t>20</a:t>
            </a:fld>
            <a:endParaRPr lang="en-US" dirty="0">
              <a:latin typeface="Times New Roman" pitchFamily="18" charset="0"/>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endParaRPr lang="en-US" dirty="0"/>
          </a:p>
        </p:txBody>
      </p:sp>
      <p:sp>
        <p:nvSpPr>
          <p:cNvPr id="2" name="Date Placeholder 1">
            <a:extLst>
              <a:ext uri="{FF2B5EF4-FFF2-40B4-BE49-F238E27FC236}">
                <a16:creationId xmlns:a16="http://schemas.microsoft.com/office/drawing/2014/main" id="{98C2E4F8-39E1-4923-9F4E-6FF7358CA39C}"/>
              </a:ext>
            </a:extLst>
          </p:cNvPr>
          <p:cNvSpPr>
            <a:spLocks noGrp="1"/>
          </p:cNvSpPr>
          <p:nvPr>
            <p:ph type="dt" idx="1"/>
          </p:nvPr>
        </p:nvSpPr>
        <p:spPr/>
        <p:txBody>
          <a:bodyPr/>
          <a:lstStyle/>
          <a:p>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defTabSz="949568">
              <a:defRPr>
                <a:solidFill>
                  <a:schemeClr val="tx1"/>
                </a:solidFill>
                <a:latin typeface="Arial" charset="0"/>
              </a:defRPr>
            </a:lvl1pPr>
            <a:lvl2pPr marL="757066" indent="-291179" defTabSz="949568">
              <a:defRPr>
                <a:solidFill>
                  <a:schemeClr val="tx1"/>
                </a:solidFill>
                <a:latin typeface="Arial" charset="0"/>
              </a:defRPr>
            </a:lvl2pPr>
            <a:lvl3pPr marL="1164717" indent="-232943" defTabSz="949568">
              <a:defRPr>
                <a:solidFill>
                  <a:schemeClr val="tx1"/>
                </a:solidFill>
                <a:latin typeface="Arial" charset="0"/>
              </a:defRPr>
            </a:lvl3pPr>
            <a:lvl4pPr marL="1630604" indent="-232943" defTabSz="949568">
              <a:defRPr>
                <a:solidFill>
                  <a:schemeClr val="tx1"/>
                </a:solidFill>
                <a:latin typeface="Arial" charset="0"/>
              </a:defRPr>
            </a:lvl4pPr>
            <a:lvl5pPr marL="2096491" indent="-232943" defTabSz="949568">
              <a:defRPr>
                <a:solidFill>
                  <a:schemeClr val="tx1"/>
                </a:solidFill>
                <a:latin typeface="Arial" charset="0"/>
              </a:defRPr>
            </a:lvl5pPr>
            <a:lvl6pPr marL="2562377" indent="-232943" defTabSz="949568" eaLnBrk="0" fontAlgn="base" hangingPunct="0">
              <a:spcBef>
                <a:spcPct val="0"/>
              </a:spcBef>
              <a:spcAft>
                <a:spcPct val="0"/>
              </a:spcAft>
              <a:defRPr>
                <a:solidFill>
                  <a:schemeClr val="tx1"/>
                </a:solidFill>
                <a:latin typeface="Arial" charset="0"/>
              </a:defRPr>
            </a:lvl6pPr>
            <a:lvl7pPr marL="3028264" indent="-232943" defTabSz="949568" eaLnBrk="0" fontAlgn="base" hangingPunct="0">
              <a:spcBef>
                <a:spcPct val="0"/>
              </a:spcBef>
              <a:spcAft>
                <a:spcPct val="0"/>
              </a:spcAft>
              <a:defRPr>
                <a:solidFill>
                  <a:schemeClr val="tx1"/>
                </a:solidFill>
                <a:latin typeface="Arial" charset="0"/>
              </a:defRPr>
            </a:lvl7pPr>
            <a:lvl8pPr marL="3494151" indent="-232943" defTabSz="949568" eaLnBrk="0" fontAlgn="base" hangingPunct="0">
              <a:spcBef>
                <a:spcPct val="0"/>
              </a:spcBef>
              <a:spcAft>
                <a:spcPct val="0"/>
              </a:spcAft>
              <a:defRPr>
                <a:solidFill>
                  <a:schemeClr val="tx1"/>
                </a:solidFill>
                <a:latin typeface="Arial" charset="0"/>
              </a:defRPr>
            </a:lvl8pPr>
            <a:lvl9pPr marL="3960038" indent="-232943" defTabSz="949568" eaLnBrk="0" fontAlgn="base" hangingPunct="0">
              <a:spcBef>
                <a:spcPct val="0"/>
              </a:spcBef>
              <a:spcAft>
                <a:spcPct val="0"/>
              </a:spcAft>
              <a:defRPr>
                <a:solidFill>
                  <a:schemeClr val="tx1"/>
                </a:solidFill>
                <a:latin typeface="Arial" charset="0"/>
              </a:defRPr>
            </a:lvl9pPr>
          </a:lstStyle>
          <a:p>
            <a:fld id="{E0A134A6-9403-42D2-962B-9BF11835EB22}" type="slidenum">
              <a:rPr lang="en-US" smtClean="0">
                <a:latin typeface="Times New Roman" pitchFamily="18" charset="0"/>
              </a:rPr>
              <a:pPr/>
              <a:t>21</a:t>
            </a:fld>
            <a:endParaRPr lang="en-US" dirty="0">
              <a:latin typeface="Times New Roman" pitchFamily="18"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pPr lvl="0"/>
            <a:r>
              <a:rPr kumimoji="1" lang="en-US" dirty="0">
                <a:latin typeface="Times New Roman" pitchFamily="18" charset="0"/>
              </a:rPr>
              <a:t>The Director of the Budget and the Director of Legislative Research are required to prepare a joint estimate to the State General Fund for the current fiscal year and the ensuing fiscal year by on or before December 4 and on or before April 20. </a:t>
            </a:r>
          </a:p>
          <a:p>
            <a:pPr lvl="0"/>
            <a:r>
              <a:rPr kumimoji="1" lang="en-US" dirty="0">
                <a:latin typeface="Times New Roman" pitchFamily="18" charset="0"/>
              </a:rPr>
              <a:t>1-2 Weeks prior to Revenue Estimating Meeting</a:t>
            </a:r>
          </a:p>
          <a:p>
            <a:pPr marL="640594" lvl="1" indent="-174708">
              <a:buFont typeface="Arial" panose="020B0604020202020204" pitchFamily="34" charset="0"/>
              <a:buChar char="•"/>
            </a:pPr>
            <a:r>
              <a:rPr kumimoji="1" lang="en-US" dirty="0">
                <a:latin typeface="Times New Roman" pitchFamily="18" charset="0"/>
              </a:rPr>
              <a:t>CRE Ancillary Meetings: ELARF Estimates, Severance Tax Estimate, Insurance Premium Estimate, Caseload Estimates</a:t>
            </a:r>
          </a:p>
          <a:p>
            <a:pPr marL="640594" lvl="1" indent="-174708">
              <a:buFont typeface="Arial" panose="020B0604020202020204" pitchFamily="34" charset="0"/>
              <a:buChar char="•"/>
            </a:pPr>
            <a:r>
              <a:rPr kumimoji="1" lang="en-US" dirty="0">
                <a:latin typeface="Times New Roman" pitchFamily="18" charset="0"/>
              </a:rPr>
              <a:t>Economic Outlook Meeting: Personal Income, Employment, Interest Rates, Inflation Rates, Agriculture, Oil and Gas, Ag. Sector, Manufacturing.</a:t>
            </a:r>
            <a:endParaRPr lang="en-US" dirty="0">
              <a:latin typeface="Times New Roman" pitchFamily="18" charset="0"/>
              <a:cs typeface="Times New Roman"/>
            </a:endParaRPr>
          </a:p>
          <a:p>
            <a:pPr lvl="0"/>
            <a:r>
              <a:rPr kumimoji="1" lang="en-US" dirty="0">
                <a:latin typeface="Times New Roman" pitchFamily="18" charset="0"/>
              </a:rPr>
              <a:t>Consensus Revenue Estimating takes into account the ancillary meetings and the economic outlook meeting. </a:t>
            </a:r>
          </a:p>
          <a:p>
            <a:pPr lvl="0"/>
            <a:r>
              <a:rPr kumimoji="1" lang="en-US" dirty="0">
                <a:latin typeface="Times New Roman" pitchFamily="18" charset="0"/>
              </a:rPr>
              <a:t>Each CRE group member develops a confidential estimate of each major tax source and discusses their methodology at the meeting.</a:t>
            </a:r>
          </a:p>
          <a:p>
            <a:pPr lvl="0"/>
            <a:r>
              <a:rPr kumimoji="1" lang="en-US" dirty="0">
                <a:latin typeface="Times New Roman" pitchFamily="18" charset="0"/>
              </a:rPr>
              <a:t>KLRD and DOB are required to agree on the estimate, otherwise the Governor will rely on DOB’s estimate and the Legislature will rely on KLRD’s. This has never happened.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dirty="0">
              <a:latin typeface="Times New Roman" pitchFamily="18" charset="0"/>
            </a:endParaRPr>
          </a:p>
          <a:p>
            <a:pPr lvl="0"/>
            <a:r>
              <a:rPr kumimoji="1" lang="en-US" dirty="0">
                <a:latin typeface="Times New Roman" pitchFamily="18" charset="0"/>
              </a:rPr>
              <a:t>After the session, KLRD releases an estimate with Legislative adjustments</a:t>
            </a:r>
          </a:p>
          <a:p>
            <a:pPr marL="640594" lvl="1" indent="-174708">
              <a:buFont typeface="Arial" panose="020B0604020202020204" pitchFamily="34" charset="0"/>
              <a:buChar char="•"/>
            </a:pPr>
            <a:r>
              <a:rPr kumimoji="1" lang="en-US" dirty="0">
                <a:latin typeface="Times New Roman" pitchFamily="18" charset="0"/>
              </a:rPr>
              <a:t>They will use any fiscal notes concerning revenue/transfers as a guide for changes to the estimate.</a:t>
            </a:r>
          </a:p>
          <a:p>
            <a:pPr lvl="0"/>
            <a:endParaRPr lang="en-US" dirty="0"/>
          </a:p>
        </p:txBody>
      </p:sp>
      <p:sp>
        <p:nvSpPr>
          <p:cNvPr id="2" name="Date Placeholder 1">
            <a:extLst>
              <a:ext uri="{FF2B5EF4-FFF2-40B4-BE49-F238E27FC236}">
                <a16:creationId xmlns:a16="http://schemas.microsoft.com/office/drawing/2014/main" id="{7CFFF55D-DC3B-410F-8A1F-488F8FD115C2}"/>
              </a:ext>
            </a:extLst>
          </p:cNvPr>
          <p:cNvSpPr>
            <a:spLocks noGrp="1"/>
          </p:cNvSpPr>
          <p:nvPr>
            <p:ph type="dt" idx="1"/>
          </p:nvPr>
        </p:nvSpPr>
        <p:spPr/>
        <p:txBody>
          <a:bodyPr/>
          <a:lstStyle/>
          <a:p>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SGF revenue receipts are reported monthly on the DOB website</a:t>
            </a:r>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22</a:t>
            </a:fld>
            <a:endParaRPr lang="en-US" dirty="0"/>
          </a:p>
        </p:txBody>
      </p:sp>
      <p:sp>
        <p:nvSpPr>
          <p:cNvPr id="5" name="Date Placeholder 4">
            <a:extLst>
              <a:ext uri="{FF2B5EF4-FFF2-40B4-BE49-F238E27FC236}">
                <a16:creationId xmlns:a16="http://schemas.microsoft.com/office/drawing/2014/main" id="{7DEFD7F3-10A5-4AA0-BE02-47EEF942C8CD}"/>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15008200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defTabSz="949568">
              <a:defRPr>
                <a:solidFill>
                  <a:schemeClr val="tx1"/>
                </a:solidFill>
                <a:latin typeface="Arial" charset="0"/>
              </a:defRPr>
            </a:lvl1pPr>
            <a:lvl2pPr marL="757066" indent="-291179" defTabSz="949568">
              <a:defRPr>
                <a:solidFill>
                  <a:schemeClr val="tx1"/>
                </a:solidFill>
                <a:latin typeface="Arial" charset="0"/>
              </a:defRPr>
            </a:lvl2pPr>
            <a:lvl3pPr marL="1164717" indent="-232943" defTabSz="949568">
              <a:defRPr>
                <a:solidFill>
                  <a:schemeClr val="tx1"/>
                </a:solidFill>
                <a:latin typeface="Arial" charset="0"/>
              </a:defRPr>
            </a:lvl3pPr>
            <a:lvl4pPr marL="1630604" indent="-232943" defTabSz="949568">
              <a:defRPr>
                <a:solidFill>
                  <a:schemeClr val="tx1"/>
                </a:solidFill>
                <a:latin typeface="Arial" charset="0"/>
              </a:defRPr>
            </a:lvl4pPr>
            <a:lvl5pPr marL="2096491" indent="-232943" defTabSz="949568">
              <a:defRPr>
                <a:solidFill>
                  <a:schemeClr val="tx1"/>
                </a:solidFill>
                <a:latin typeface="Arial" charset="0"/>
              </a:defRPr>
            </a:lvl5pPr>
            <a:lvl6pPr marL="2562377" indent="-232943" defTabSz="949568" eaLnBrk="0" fontAlgn="base" hangingPunct="0">
              <a:spcBef>
                <a:spcPct val="0"/>
              </a:spcBef>
              <a:spcAft>
                <a:spcPct val="0"/>
              </a:spcAft>
              <a:defRPr>
                <a:solidFill>
                  <a:schemeClr val="tx1"/>
                </a:solidFill>
                <a:latin typeface="Arial" charset="0"/>
              </a:defRPr>
            </a:lvl6pPr>
            <a:lvl7pPr marL="3028264" indent="-232943" defTabSz="949568" eaLnBrk="0" fontAlgn="base" hangingPunct="0">
              <a:spcBef>
                <a:spcPct val="0"/>
              </a:spcBef>
              <a:spcAft>
                <a:spcPct val="0"/>
              </a:spcAft>
              <a:defRPr>
                <a:solidFill>
                  <a:schemeClr val="tx1"/>
                </a:solidFill>
                <a:latin typeface="Arial" charset="0"/>
              </a:defRPr>
            </a:lvl7pPr>
            <a:lvl8pPr marL="3494151" indent="-232943" defTabSz="949568" eaLnBrk="0" fontAlgn="base" hangingPunct="0">
              <a:spcBef>
                <a:spcPct val="0"/>
              </a:spcBef>
              <a:spcAft>
                <a:spcPct val="0"/>
              </a:spcAft>
              <a:defRPr>
                <a:solidFill>
                  <a:schemeClr val="tx1"/>
                </a:solidFill>
                <a:latin typeface="Arial" charset="0"/>
              </a:defRPr>
            </a:lvl8pPr>
            <a:lvl9pPr marL="3960038" indent="-232943" defTabSz="949568" eaLnBrk="0" fontAlgn="base" hangingPunct="0">
              <a:spcBef>
                <a:spcPct val="0"/>
              </a:spcBef>
              <a:spcAft>
                <a:spcPct val="0"/>
              </a:spcAft>
              <a:defRPr>
                <a:solidFill>
                  <a:schemeClr val="tx1"/>
                </a:solidFill>
                <a:latin typeface="Arial" charset="0"/>
              </a:defRPr>
            </a:lvl9pPr>
          </a:lstStyle>
          <a:p>
            <a:fld id="{3CB33C50-CF0A-4171-BC03-ADF8D003FE32}" type="slidenum">
              <a:rPr lang="en-US" smtClean="0">
                <a:latin typeface="Times New Roman" pitchFamily="18" charset="0"/>
              </a:rPr>
              <a:pPr/>
              <a:t>23</a:t>
            </a:fld>
            <a:endParaRPr lang="en-US" dirty="0">
              <a:latin typeface="Times New Roman" pitchFamily="18"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pPr marL="171450" indent="-171450" defTabSz="931774" eaLnBrk="0" fontAlgn="base" hangingPunct="0">
              <a:spcBef>
                <a:spcPct val="30000"/>
              </a:spcBef>
              <a:spcAft>
                <a:spcPct val="0"/>
              </a:spcAft>
              <a:buFont typeface="Arial" panose="020B0604020202020204" pitchFamily="34" charset="0"/>
              <a:buChar char="•"/>
              <a:defRPr/>
            </a:pPr>
            <a:endParaRPr lang="en-US" dirty="0"/>
          </a:p>
        </p:txBody>
      </p:sp>
      <p:sp>
        <p:nvSpPr>
          <p:cNvPr id="2" name="Date Placeholder 1">
            <a:extLst>
              <a:ext uri="{FF2B5EF4-FFF2-40B4-BE49-F238E27FC236}">
                <a16:creationId xmlns:a16="http://schemas.microsoft.com/office/drawing/2014/main" id="{6F434C4B-C775-4A3F-A6AC-CF5040897BE0}"/>
              </a:ext>
            </a:extLst>
          </p:cNvPr>
          <p:cNvSpPr>
            <a:spLocks noGrp="1"/>
          </p:cNvSpPr>
          <p:nvPr>
            <p:ph type="dt" idx="1"/>
          </p:nvPr>
        </p:nvSpPr>
        <p:spPr/>
        <p:txBody>
          <a:bodyPr/>
          <a:lstStyle/>
          <a:p>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eaLnBrk="0" fontAlgn="base" hangingPunct="0">
              <a:spcBef>
                <a:spcPct val="30000"/>
              </a:spcBef>
              <a:spcAft>
                <a:spcPct val="0"/>
              </a:spcAft>
              <a:defRPr/>
            </a:pPr>
            <a:r>
              <a:rPr lang="en-US" dirty="0"/>
              <a:t>-Aid to locals example: OSFM provides grants to local fire depts for equipment, training, and physicals not covered by health insurance.</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24</a:t>
            </a:fld>
            <a:endParaRPr lang="en-US" dirty="0"/>
          </a:p>
        </p:txBody>
      </p:sp>
      <p:sp>
        <p:nvSpPr>
          <p:cNvPr id="5" name="Date Placeholder 4">
            <a:extLst>
              <a:ext uri="{FF2B5EF4-FFF2-40B4-BE49-F238E27FC236}">
                <a16:creationId xmlns:a16="http://schemas.microsoft.com/office/drawing/2014/main" id="{8EC9AD22-DD48-4396-B7CE-F3329C984125}"/>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15208877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Font typeface="Arial" panose="020B0604020202020204" pitchFamily="34" charset="0"/>
              <a:buNone/>
            </a:pPr>
            <a:r>
              <a:rPr lang="en-US" dirty="0"/>
              <a:t>Appropriated funds must be reportable because they always pay for costs that are regular cost of state government. </a:t>
            </a:r>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25</a:t>
            </a:fld>
            <a:endParaRPr lang="en-US" dirty="0"/>
          </a:p>
        </p:txBody>
      </p:sp>
      <p:sp>
        <p:nvSpPr>
          <p:cNvPr id="5" name="Date Placeholder 4">
            <a:extLst>
              <a:ext uri="{FF2B5EF4-FFF2-40B4-BE49-F238E27FC236}">
                <a16:creationId xmlns:a16="http://schemas.microsoft.com/office/drawing/2014/main" id="{9CDA315C-7B97-4F68-9712-1662D7245468}"/>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8352565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DOB monitors cashflow of the SGF, make sure transfers are accurate in the system</a:t>
            </a:r>
          </a:p>
          <a:p>
            <a:r>
              <a:rPr lang="en-US" b="1" dirty="0"/>
              <a:t>Demand</a:t>
            </a:r>
            <a:r>
              <a:rPr lang="en-US" dirty="0"/>
              <a:t>: There is one demand transfer authorized, Capital Outlay State Aid Fund for school districts. </a:t>
            </a:r>
          </a:p>
          <a:p>
            <a:r>
              <a:rPr lang="en-US" dirty="0"/>
              <a:t>If multiple agencies are part of a system, revenue transfers may be made between agencies upon approval of the Budget Director. For example, DOC transfers funds between facilities as needed with the approval of the Budget Director. </a:t>
            </a:r>
            <a:endParaRPr lang="en-US" dirty="0">
              <a:cs typeface="Times New Roman"/>
            </a:endParaRPr>
          </a:p>
          <a:p>
            <a:r>
              <a:rPr lang="en-US" b="1" dirty="0"/>
              <a:t>Revenue</a:t>
            </a:r>
            <a:r>
              <a:rPr lang="en-US" dirty="0"/>
              <a:t>: Revenue Transfer Example: State Highway Fund to Division of Vehicles Operating Fund in KDOR. </a:t>
            </a:r>
          </a:p>
          <a:p>
            <a:r>
              <a:rPr lang="en-US" dirty="0"/>
              <a:t>DOB will check to make sure transfers are entered correctly, making it important for agencies to be cognizant of transfers while budgeting. </a:t>
            </a:r>
          </a:p>
          <a:p>
            <a:r>
              <a:rPr lang="en-US" b="0" dirty="0"/>
              <a:t>Transfers can be made, with approval of the Director of the Budget, if the agency has authority in the appropriations bill. </a:t>
            </a:r>
          </a:p>
          <a:p>
            <a:r>
              <a:rPr lang="en-US" b="0" dirty="0"/>
              <a:t>SGF transfers should be budgeted correctly when you submit your budget. </a:t>
            </a:r>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26</a:t>
            </a:fld>
            <a:endParaRPr lang="en-US" dirty="0"/>
          </a:p>
        </p:txBody>
      </p:sp>
      <p:sp>
        <p:nvSpPr>
          <p:cNvPr id="5" name="Date Placeholder 4">
            <a:extLst>
              <a:ext uri="{FF2B5EF4-FFF2-40B4-BE49-F238E27FC236}">
                <a16:creationId xmlns:a16="http://schemas.microsoft.com/office/drawing/2014/main" id="{5D912D2F-1B84-4865-B25D-52B52029EAB0}"/>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5813495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27</a:t>
            </a:fld>
            <a:endParaRPr lang="en-US" dirty="0"/>
          </a:p>
        </p:txBody>
      </p:sp>
      <p:sp>
        <p:nvSpPr>
          <p:cNvPr id="5" name="Date Placeholder 4">
            <a:extLst>
              <a:ext uri="{FF2B5EF4-FFF2-40B4-BE49-F238E27FC236}">
                <a16:creationId xmlns:a16="http://schemas.microsoft.com/office/drawing/2014/main" id="{438DF8DA-5366-4AEF-B59C-290E5854C005}"/>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224471353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Classified positions with a permanent status are entitled to make appeals to the State Civil Service Board regarding dismissal, demotion, or suspension</a:t>
            </a:r>
          </a:p>
          <a:p>
            <a:endParaRPr lang="en-US" dirty="0"/>
          </a:p>
          <a:p>
            <a:r>
              <a:rPr lang="en-US" dirty="0"/>
              <a:t>If needed:</a:t>
            </a:r>
          </a:p>
          <a:p>
            <a:r>
              <a:rPr lang="en-US" dirty="0"/>
              <a:t>Including </a:t>
            </a:r>
            <a:r>
              <a:rPr lang="en-US" b="1" dirty="0"/>
              <a:t>actual</a:t>
            </a:r>
            <a:r>
              <a:rPr lang="en-US" dirty="0"/>
              <a:t> FTE in your budget submission is important because DOB manually enters it into the budget system.</a:t>
            </a:r>
          </a:p>
          <a:p>
            <a:r>
              <a:rPr lang="en-US" dirty="0"/>
              <a:t>iBARS will automatically enter FTE/non FTE unclassified permanent position data for each reporting level for the next two FYs (when pos. mod. clicked to complete)</a:t>
            </a:r>
          </a:p>
          <a:p>
            <a:endParaRPr lang="en-US" dirty="0"/>
          </a:p>
          <a:p>
            <a:endParaRPr lang="en-US" dirty="0"/>
          </a:p>
          <a:p>
            <a:endParaRPr lang="en-US" dirty="0"/>
          </a:p>
          <a:p>
            <a:r>
              <a:rPr lang="en-US" dirty="0"/>
              <a:t> </a:t>
            </a:r>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28</a:t>
            </a:fld>
            <a:endParaRPr lang="en-US" dirty="0"/>
          </a:p>
        </p:txBody>
      </p:sp>
      <p:sp>
        <p:nvSpPr>
          <p:cNvPr id="5" name="Date Placeholder 4">
            <a:extLst>
              <a:ext uri="{FF2B5EF4-FFF2-40B4-BE49-F238E27FC236}">
                <a16:creationId xmlns:a16="http://schemas.microsoft.com/office/drawing/2014/main" id="{41E7FD8D-930A-4607-96B0-A11650B34B25}"/>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6107160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Unclassified employees are at-will employees, do not have protections of Civil Service Act. </a:t>
            </a:r>
          </a:p>
          <a:p>
            <a:r>
              <a:rPr lang="en-US" dirty="0"/>
              <a:t>More mobility regarding pay scale, job duties/functions</a:t>
            </a:r>
          </a:p>
          <a:p>
            <a:endParaRPr lang="en-US" dirty="0"/>
          </a:p>
          <a:p>
            <a:r>
              <a:rPr lang="en-US" dirty="0"/>
              <a:t>Rundown: </a:t>
            </a:r>
          </a:p>
          <a:p>
            <a:r>
              <a:rPr lang="en-US" dirty="0"/>
              <a:t>FTE count is no longer explicitly authorized in statute.</a:t>
            </a:r>
          </a:p>
          <a:p>
            <a:r>
              <a:rPr lang="en-US" dirty="0"/>
              <a:t>However, the count </a:t>
            </a:r>
            <a:r>
              <a:rPr lang="en-US" i="1" dirty="0"/>
              <a:t>is</a:t>
            </a:r>
            <a:r>
              <a:rPr lang="en-US" dirty="0"/>
              <a:t> authorized by what you submit in iBARS</a:t>
            </a:r>
          </a:p>
          <a:p>
            <a:r>
              <a:rPr lang="en-US" dirty="0"/>
              <a:t>New positions can be requested outside of the normal budget process. </a:t>
            </a:r>
          </a:p>
          <a:p>
            <a:endParaRPr lang="en-US" dirty="0"/>
          </a:p>
          <a:p>
            <a:r>
              <a:rPr lang="en-US" dirty="0"/>
              <a:t>Don’t go over budget! As salaries are approved throughout the year, the onus for assuring s&amp;w costs do not exceed resources available for current FY lies with agency, not DOB (though we’re here to help). </a:t>
            </a:r>
          </a:p>
          <a:p>
            <a:endParaRPr lang="en-US" dirty="0"/>
          </a:p>
          <a:p>
            <a:r>
              <a:rPr lang="en-US" b="1" dirty="0"/>
              <a:t>1, 2, 5, and 6 count as FTE</a:t>
            </a:r>
          </a:p>
          <a:p>
            <a:r>
              <a:rPr lang="en-US" b="1" dirty="0"/>
              <a:t>4, and 8 that pay into retirement count as Non-FTE</a:t>
            </a:r>
          </a:p>
          <a:p>
            <a:pPr marL="457200" lvl="1"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29</a:t>
            </a:fld>
            <a:endParaRPr lang="en-US" dirty="0"/>
          </a:p>
        </p:txBody>
      </p:sp>
      <p:sp>
        <p:nvSpPr>
          <p:cNvPr id="5" name="Date Placeholder 4">
            <a:extLst>
              <a:ext uri="{FF2B5EF4-FFF2-40B4-BE49-F238E27FC236}">
                <a16:creationId xmlns:a16="http://schemas.microsoft.com/office/drawing/2014/main" id="{0E5AB7BF-B25F-46F9-8931-FF6794F4C780}"/>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32804110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8D5634-ACEC-C02B-872F-18801BA970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B342A4-69CE-F0AC-40D0-F317DD575A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D3FBEF-E4A4-6786-AFC1-9CD467F82FC3}"/>
              </a:ext>
            </a:extLst>
          </p:cNvPr>
          <p:cNvSpPr>
            <a:spLocks noGrp="1"/>
          </p:cNvSpPr>
          <p:nvPr>
            <p:ph type="body" idx="1"/>
          </p:nvPr>
        </p:nvSpPr>
        <p:spPr/>
        <p:txBody>
          <a:bodyPr/>
          <a:lstStyle/>
          <a:p>
            <a:r>
              <a:rPr lang="en-US" dirty="0"/>
              <a:t>Unclassified employees are at-will employees, do not have protections of Civil Service Act. </a:t>
            </a:r>
          </a:p>
          <a:p>
            <a:r>
              <a:rPr lang="en-US" dirty="0"/>
              <a:t>More mobility regarding pay scale, job duties/functions</a:t>
            </a:r>
          </a:p>
          <a:p>
            <a:endParaRPr lang="en-US" dirty="0"/>
          </a:p>
          <a:p>
            <a:r>
              <a:rPr lang="en-US" dirty="0"/>
              <a:t>Rundown: </a:t>
            </a:r>
          </a:p>
          <a:p>
            <a:r>
              <a:rPr lang="en-US" dirty="0"/>
              <a:t>FTE count is no longer explicitly authorized in statute.</a:t>
            </a:r>
          </a:p>
          <a:p>
            <a:r>
              <a:rPr lang="en-US" dirty="0"/>
              <a:t>However, the count </a:t>
            </a:r>
            <a:r>
              <a:rPr lang="en-US" i="1" dirty="0"/>
              <a:t>is</a:t>
            </a:r>
            <a:r>
              <a:rPr lang="en-US" dirty="0"/>
              <a:t> authorized by what you submit in iBARS</a:t>
            </a:r>
          </a:p>
          <a:p>
            <a:r>
              <a:rPr lang="en-US" dirty="0"/>
              <a:t>New positions can be requested outside of the normal budget process. </a:t>
            </a:r>
          </a:p>
          <a:p>
            <a:endParaRPr lang="en-US" dirty="0"/>
          </a:p>
          <a:p>
            <a:r>
              <a:rPr lang="en-US" dirty="0"/>
              <a:t>Don’t go over budget! As salaries are approved throughout the year, the onus for assuring s&amp;w costs do not exceed resources available for current FY lies with agency, not DOB (though we’re here to help). </a:t>
            </a:r>
          </a:p>
          <a:p>
            <a:endParaRPr lang="en-US" dirty="0"/>
          </a:p>
          <a:p>
            <a:r>
              <a:rPr lang="en-US" b="1" dirty="0"/>
              <a:t>1, 2, 5, and 6 count as FTE</a:t>
            </a:r>
          </a:p>
          <a:p>
            <a:r>
              <a:rPr lang="en-US" b="1" dirty="0"/>
              <a:t>4, and 8 that pay into retirement count as Non-FTE</a:t>
            </a:r>
          </a:p>
          <a:p>
            <a:pPr marL="457200" lvl="1" indent="0">
              <a:buFont typeface="Arial" panose="020B0604020202020204" pitchFamily="34" charset="0"/>
              <a:buNone/>
            </a:pPr>
            <a:endParaRPr lang="en-US" dirty="0"/>
          </a:p>
        </p:txBody>
      </p:sp>
      <p:sp>
        <p:nvSpPr>
          <p:cNvPr id="4" name="Slide Number Placeholder 3">
            <a:extLst>
              <a:ext uri="{FF2B5EF4-FFF2-40B4-BE49-F238E27FC236}">
                <a16:creationId xmlns:a16="http://schemas.microsoft.com/office/drawing/2014/main" id="{7EC93E5E-CDDA-1ACE-7E87-5FF4A128D329}"/>
              </a:ext>
            </a:extLst>
          </p:cNvPr>
          <p:cNvSpPr>
            <a:spLocks noGrp="1"/>
          </p:cNvSpPr>
          <p:nvPr>
            <p:ph type="sldNum" sz="quarter" idx="10"/>
          </p:nvPr>
        </p:nvSpPr>
        <p:spPr/>
        <p:txBody>
          <a:bodyPr/>
          <a:lstStyle/>
          <a:p>
            <a:pPr>
              <a:defRPr/>
            </a:pPr>
            <a:fld id="{451724EC-26A5-4261-A866-535CD2C3AA31}" type="slidenum">
              <a:rPr lang="en-US" smtClean="0"/>
              <a:pPr>
                <a:defRPr/>
              </a:pPr>
              <a:t>30</a:t>
            </a:fld>
            <a:endParaRPr lang="en-US" dirty="0"/>
          </a:p>
        </p:txBody>
      </p:sp>
      <p:sp>
        <p:nvSpPr>
          <p:cNvPr id="5" name="Date Placeholder 4">
            <a:extLst>
              <a:ext uri="{FF2B5EF4-FFF2-40B4-BE49-F238E27FC236}">
                <a16:creationId xmlns:a16="http://schemas.microsoft.com/office/drawing/2014/main" id="{DBC6C94D-EEFB-6EAB-409E-9613374589F7}"/>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77866024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31</a:t>
            </a:fld>
            <a:endParaRPr lang="en-US" dirty="0"/>
          </a:p>
        </p:txBody>
      </p:sp>
      <p:sp>
        <p:nvSpPr>
          <p:cNvPr id="5" name="Date Placeholder 4">
            <a:extLst>
              <a:ext uri="{FF2B5EF4-FFF2-40B4-BE49-F238E27FC236}">
                <a16:creationId xmlns:a16="http://schemas.microsoft.com/office/drawing/2014/main" id="{19D29C06-836C-42DD-975D-8E7C2964D133}"/>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149653088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As discussed earlier, an appropriation is the amount of money your agency has been authorized to spend. </a:t>
            </a:r>
          </a:p>
          <a:p>
            <a:pPr marL="171450" indent="-171450">
              <a:buFont typeface="Arial" panose="020B0604020202020204" pitchFamily="34" charset="0"/>
              <a:buChar char="•"/>
            </a:pPr>
            <a:r>
              <a:rPr lang="en-US" dirty="0"/>
              <a:t>A reappropriation is the amount of money from that appropriation that has been left unspent at the end of the fiscal year, which carries forward and becomes part of the approved budget for the following year.</a:t>
            </a:r>
          </a:p>
          <a:p>
            <a:pPr marL="171450" indent="-171450">
              <a:buFont typeface="Arial" panose="020B0604020202020204" pitchFamily="34" charset="0"/>
              <a:buChar char="•"/>
            </a:pPr>
            <a:r>
              <a:rPr lang="en-US" dirty="0"/>
              <a:t>A limited reappropriation, however, authorizes only a certain amount to carry forward and become part of the approved budget for the following year.</a:t>
            </a:r>
          </a:p>
          <a:p>
            <a:pPr marL="171450" indent="-171450">
              <a:buFont typeface="Arial" panose="020B0604020202020204" pitchFamily="34" charset="0"/>
              <a:buChar char="•"/>
            </a:pPr>
            <a:r>
              <a:rPr lang="en-US" dirty="0"/>
              <a:t>A limited reappropriation is very uncommon and may be expended only with the approval of the State Finance Council or Legislature.</a:t>
            </a:r>
          </a:p>
          <a:p>
            <a:endParaRPr lang="en-US" dirty="0"/>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32</a:t>
            </a:fld>
            <a:endParaRPr lang="en-US" dirty="0"/>
          </a:p>
        </p:txBody>
      </p:sp>
      <p:sp>
        <p:nvSpPr>
          <p:cNvPr id="5" name="Date Placeholder 4">
            <a:extLst>
              <a:ext uri="{FF2B5EF4-FFF2-40B4-BE49-F238E27FC236}">
                <a16:creationId xmlns:a16="http://schemas.microsoft.com/office/drawing/2014/main" id="{DCDDFB7C-7BA8-4F95-A434-7F96CD65DEA2}"/>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198813947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It’s important to note, that if reappropriation language is not included in the appropriations bill for any line item of appropriation, any unexpended amount will lapse.</a:t>
            </a:r>
          </a:p>
          <a:p>
            <a:pPr marL="171450" indent="-171450">
              <a:buFont typeface="Arial" panose="020B0604020202020204" pitchFamily="34" charset="0"/>
              <a:buChar char="•"/>
            </a:pPr>
            <a:r>
              <a:rPr lang="en-US" dirty="0"/>
              <a:t>This means it will revert back to the fund from which it was made and becomes apart of the unappropriated balance in that fund.</a:t>
            </a:r>
          </a:p>
          <a:p>
            <a:pPr marL="171450" indent="-171450">
              <a:buFont typeface="Arial" panose="020B0604020202020204" pitchFamily="34" charset="0"/>
              <a:buChar char="•"/>
            </a:pPr>
            <a:r>
              <a:rPr lang="en-US" dirty="0"/>
              <a:t>If you experience a delay in making any payment to which you are committed as the end of the year approaches, you are permitted to work with the accounting team to encumber the funds needed to cover those costs.</a:t>
            </a:r>
          </a:p>
          <a:p>
            <a:pPr marL="171450" indent="-171450">
              <a:buFont typeface="Arial" panose="020B0604020202020204" pitchFamily="34" charset="0"/>
              <a:buChar char="•"/>
            </a:pPr>
            <a:r>
              <a:rPr lang="en-US" dirty="0"/>
              <a:t>An encumbrance is an obligation in the form of purchase orders, contracts or salary commitments which are chargeable to an appropriation and for which a part of the appropriation is reserved.</a:t>
            </a:r>
          </a:p>
          <a:p>
            <a:pPr marL="171450" indent="-171450">
              <a:buFont typeface="Arial" panose="020B0604020202020204" pitchFamily="34" charset="0"/>
              <a:buChar char="•"/>
            </a:pPr>
            <a:r>
              <a:rPr lang="en-US" dirty="0"/>
              <a:t>An encumbrance ceases to be an encumbrance when it is paid or unencumbered.</a:t>
            </a:r>
          </a:p>
          <a:p>
            <a:pPr marL="171450" indent="-171450">
              <a:buFont typeface="Arial" panose="020B0604020202020204" pitchFamily="34" charset="0"/>
              <a:buChar char="•"/>
            </a:pPr>
            <a:r>
              <a:rPr lang="en-US" dirty="0"/>
              <a:t>In the budget process, encumbrances are considered expenditures and are counted in the year the encumbrance is made, not the year it is finally paid.  </a:t>
            </a:r>
          </a:p>
          <a:p>
            <a:pPr marL="171450" indent="-171450">
              <a:buFont typeface="Arial" panose="020B0604020202020204" pitchFamily="34" charset="0"/>
              <a:buChar char="•"/>
            </a:pPr>
            <a:r>
              <a:rPr lang="en-US" dirty="0"/>
              <a:t>The intent is to prevent comingling of monies appropriated to specific fiscal years.</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33</a:t>
            </a:fld>
            <a:endParaRPr lang="en-US" dirty="0"/>
          </a:p>
        </p:txBody>
      </p:sp>
      <p:sp>
        <p:nvSpPr>
          <p:cNvPr id="5" name="Date Placeholder 4">
            <a:extLst>
              <a:ext uri="{FF2B5EF4-FFF2-40B4-BE49-F238E27FC236}">
                <a16:creationId xmlns:a16="http://schemas.microsoft.com/office/drawing/2014/main" id="{7613292F-2E2E-4BBB-93CA-EF49D5E67C9C}"/>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35085357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The example before you is language taken from the appropriations bill which is published in the Session Laws of Kansas, in July of each year.</a:t>
            </a:r>
          </a:p>
          <a:p>
            <a:pPr marL="171450" indent="-171450">
              <a:buFont typeface="Arial" panose="020B0604020202020204" pitchFamily="34" charset="0"/>
              <a:buChar char="•"/>
            </a:pPr>
            <a:r>
              <a:rPr lang="en-US" dirty="0"/>
              <a:t>Here, the Attorney General is appropriated $9,201,268 for operating expenditures in FY 2026.</a:t>
            </a:r>
          </a:p>
          <a:p>
            <a:pPr marL="171450" indent="-171450">
              <a:buFont typeface="Arial" panose="020B0604020202020204" pitchFamily="34" charset="0"/>
              <a:buChar char="•"/>
            </a:pPr>
            <a:r>
              <a:rPr lang="en-US" dirty="0"/>
              <a:t>The reappropriation language in the proviso directly below, allows any FY 2025  monies left in the operating expenditures account that is in excess of $100 to reappropriate and be added to the FY 2026 appropriation of $9.2 million.</a:t>
            </a:r>
          </a:p>
          <a:p>
            <a:pPr marL="171450" indent="-171450">
              <a:buFont typeface="Arial" panose="020B0604020202020204" pitchFamily="34" charset="0"/>
              <a:buChar char="•"/>
            </a:pPr>
            <a:r>
              <a:rPr lang="en-US" dirty="0"/>
              <a:t>The next proviso is saying that OF the $9.2 million FY 2026 approved amount, $2,000 can be used for official hospitality.  This means it is included in the appropriation and not in addition to it.</a:t>
            </a:r>
          </a:p>
          <a:p>
            <a:pPr marL="171450" indent="-171450">
              <a:buFont typeface="Arial" panose="020B0604020202020204" pitchFamily="34" charset="0"/>
              <a:buChar char="•"/>
            </a:pPr>
            <a:r>
              <a:rPr lang="en-US" dirty="0"/>
              <a:t>The last paragraph reflects language authorizing a transfer from another fund source, the Kansas Endowment for Youth Fund (</a:t>
            </a:r>
            <a:r>
              <a:rPr lang="en-US" i="1" dirty="0"/>
              <a:t>a fund designated to receive tobacco settlement monies</a:t>
            </a:r>
            <a:r>
              <a:rPr lang="en-US" dirty="0"/>
              <a:t>), to the Attorney General.</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34</a:t>
            </a:fld>
            <a:endParaRPr lang="en-US" dirty="0"/>
          </a:p>
        </p:txBody>
      </p:sp>
      <p:sp>
        <p:nvSpPr>
          <p:cNvPr id="5" name="Date Placeholder 4">
            <a:extLst>
              <a:ext uri="{FF2B5EF4-FFF2-40B4-BE49-F238E27FC236}">
                <a16:creationId xmlns:a16="http://schemas.microsoft.com/office/drawing/2014/main" id="{1952C885-D081-4183-9BA7-946437359BCE}"/>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379021648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In addition to transfers from outside an agency, some agencies that have more than one State General Fund line item may also have appropriations language included in their section of the bill which grants authority to transfer money between State General Fund accounts.</a:t>
            </a:r>
          </a:p>
          <a:p>
            <a:pPr marL="171450" indent="-171450">
              <a:buFont typeface="Arial" panose="020B0604020202020204" pitchFamily="34" charset="0"/>
              <a:buChar char="•"/>
            </a:pPr>
            <a:r>
              <a:rPr lang="en-US" dirty="0"/>
              <a:t>It’s important to note that approval is required from the Director of the Budget to complete such transfers.</a:t>
            </a:r>
          </a:p>
          <a:p>
            <a:pPr marL="171450" indent="-171450">
              <a:buFont typeface="Arial" panose="020B0604020202020204" pitchFamily="34" charset="0"/>
              <a:buChar char="•"/>
            </a:pPr>
            <a:r>
              <a:rPr lang="en-US" dirty="0"/>
              <a:t>In order to effectuate the transfer, action is required of the agency by sending a letter to their DOB Analyst.</a:t>
            </a:r>
          </a:p>
          <a:p>
            <a:pPr marL="171450" indent="-171450">
              <a:buFont typeface="Arial" panose="020B0604020202020204" pitchFamily="34" charset="0"/>
              <a:buChar char="•"/>
            </a:pPr>
            <a:r>
              <a:rPr lang="en-US" dirty="0"/>
              <a:t>Once approved, the transfer(s) is certified to the Director of Accounts and Reports (Accounts &amp; Reports) and a copy of the certification is transmitted to the Director of Legislative Research along with DOB and the agency.</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5CABD8B-01F8-4C9A-A05D-AE75A49176E3}" type="slidenum">
              <a:rPr lang="en-US" smtClean="0"/>
              <a:t>35</a:t>
            </a:fld>
            <a:endParaRPr lang="en-US" dirty="0"/>
          </a:p>
        </p:txBody>
      </p:sp>
      <p:sp>
        <p:nvSpPr>
          <p:cNvPr id="5" name="Date Placeholder 4">
            <a:extLst>
              <a:ext uri="{FF2B5EF4-FFF2-40B4-BE49-F238E27FC236}">
                <a16:creationId xmlns:a16="http://schemas.microsoft.com/office/drawing/2014/main" id="{F3DD7EDB-AA8A-40E4-95B8-4CA8C79CC46F}"/>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423672561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There are nine fund classes to which revenues are receipted. </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1000 series—State General Fund—A fund for revenues not earmarked or dedicated for special purposes. </a:t>
            </a:r>
            <a:r>
              <a:rPr lang="en-US" b="1" dirty="0"/>
              <a:t>It is used to finance governmental operations not provided for by other funds. The principal revenue sources for the State General Fund include individual and corporate income taxes, sales and compensating use taxes, severance and other excise taxes, and interest earnings. ($7.7 billion in expenditures budgeted for FY 2026.</a:t>
            </a:r>
          </a:p>
          <a:p>
            <a:pPr marL="0" indent="0">
              <a:buFont typeface="Arial" panose="020B0604020202020204" pitchFamily="34" charset="0"/>
              <a:buNone/>
            </a:pPr>
            <a:endParaRPr lang="en-US" dirty="0"/>
          </a:p>
          <a:p>
            <a:pPr marL="171450" indent="-171450">
              <a:buFont typeface="Arial" panose="020B0604020202020204" pitchFamily="34" charset="0"/>
              <a:buChar char="•"/>
            </a:pPr>
            <a:r>
              <a:rPr lang="en-US" dirty="0"/>
              <a:t>2000 series—Special Revenue Funds—These are funds into which statutorily earmarked receipts are deposited. </a:t>
            </a:r>
            <a:r>
              <a:rPr lang="en-US" b="1" dirty="0"/>
              <a:t>There are several hundred such funds, and the revenues consist largely of special fees or levies assessed by the state as well as federal grant-in-aid receipts. Generally, these monies must be expended for purposes specified by state statutes, or in the case of federal grants, for purposes specified by the federal government. </a:t>
            </a:r>
            <a:r>
              <a:rPr lang="en-US" dirty="0"/>
              <a:t>Another distinct class of these funds is the agency fee fund, which consists of receipts collected and retained by an agency. For reporting purposes, federal funds must be uniquely identified, separate from state monies.</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3000 series—Federal Funds—</a:t>
            </a:r>
            <a:r>
              <a:rPr lang="en-US" b="1" dirty="0"/>
              <a:t>Funds into which federal grant dollars are deposited</a:t>
            </a:r>
            <a:r>
              <a:rPr lang="en-US" dirty="0"/>
              <a:t>.</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4000 series—</a:t>
            </a:r>
            <a:r>
              <a:rPr lang="en-US" b="1" dirty="0"/>
              <a:t>State Highway Fund—Receipts are dedicated to the maintenance and construction of state and local streets and highways and to operations of the Department of Transportation and the Department of Revenue’s Division of Motor Vehicles. Revenue sources include motor fuel taxes, motor vehicle registration taxes, driver’s license fees, special vehicle permits, federal funds, and proceeds from the sale of bonds. </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5000 series—Enterprise Funds—Funds to </a:t>
            </a:r>
            <a:r>
              <a:rPr lang="en-US" b="1" dirty="0"/>
              <a:t>account for charges for services, usually of a commercial nature, rendered to the public for compensation. The predominant use is accounting for dormitory operations at state universities</a:t>
            </a:r>
            <a:r>
              <a:rPr lang="en-US" dirty="0"/>
              <a:t>.</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6000 series—Intra-Governmental Service Funds—</a:t>
            </a:r>
            <a:r>
              <a:rPr lang="en-US" b="1" dirty="0"/>
              <a:t>Non-reportable funds that account for the provision of goods and services by state agencies for other state agencies. </a:t>
            </a:r>
            <a:r>
              <a:rPr lang="en-US" dirty="0"/>
              <a:t>Through these funds, the cost of the goods and services is charged to and paid by the recipient agency. </a:t>
            </a:r>
            <a:r>
              <a:rPr lang="en-US" b="1" dirty="0"/>
              <a:t>Most of these funds are excluded from the budget system</a:t>
            </a:r>
            <a:r>
              <a:rPr lang="en-US" dirty="0"/>
              <a:t>.</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7000 series—Trust and Agency Funds—</a:t>
            </a:r>
            <a:r>
              <a:rPr lang="en-US" b="1" dirty="0"/>
              <a:t>Funds containing monies received, held, and disbursed by the state acting as a trustee, agent, or custodian</a:t>
            </a:r>
            <a:r>
              <a:rPr lang="en-US" dirty="0"/>
              <a:t>. Agency funds consist of monies collected by the state as agent and disbursed to other governments and individuals. </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8000 series—Capital Funds—</a:t>
            </a:r>
            <a:r>
              <a:rPr lang="en-US" b="1" dirty="0"/>
              <a:t>Funds to which revenues dedicated to capital projects are remitted.  Capital projects across the state are funded by a special assessment against property or gaming revenues.</a:t>
            </a:r>
          </a:p>
          <a:p>
            <a:pPr marL="628650" lvl="1" indent="-171450">
              <a:buFont typeface="Arial" panose="020B0604020202020204" pitchFamily="34" charset="0"/>
              <a:buChar char="•"/>
            </a:pPr>
            <a:r>
              <a:rPr lang="en-US" dirty="0"/>
              <a:t>SIBF—One-half mill, statewide levy on property subject to ad valorem tax.  For KDADS, KSDE, Veterans Commission Office, and juvenile correctional facilities.</a:t>
            </a:r>
          </a:p>
          <a:p>
            <a:pPr marL="628650" lvl="1" indent="-171450">
              <a:buFont typeface="Arial" panose="020B0604020202020204" pitchFamily="34" charset="0"/>
              <a:buChar char="•"/>
            </a:pPr>
            <a:r>
              <a:rPr lang="en-US" dirty="0"/>
              <a:t>EBIF—One mill.  Building on state university campuses.</a:t>
            </a:r>
          </a:p>
          <a:p>
            <a:pPr marL="628650" lvl="1" indent="-171450">
              <a:buFont typeface="Arial" panose="020B0604020202020204" pitchFamily="34" charset="0"/>
              <a:buChar char="•"/>
            </a:pPr>
            <a:r>
              <a:rPr lang="en-US" dirty="0"/>
              <a:t>CIBF—Receives $5.0 million transfer from the State Gaming Revenues Fund.</a:t>
            </a:r>
          </a:p>
          <a:p>
            <a:pPr marL="0" indent="0">
              <a:buFont typeface="Arial" panose="020B0604020202020204" pitchFamily="34" charset="0"/>
              <a:buNone/>
            </a:pPr>
            <a:endParaRPr lang="en-US" dirty="0"/>
          </a:p>
          <a:p>
            <a:pPr marL="171450"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9000 series—Clearing Funds—</a:t>
            </a:r>
            <a:r>
              <a:rPr lang="en-US" sz="1200" b="1" i="0" u="none" strike="noStrike" kern="1200" baseline="0" dirty="0">
                <a:solidFill>
                  <a:schemeClr val="tx1"/>
                </a:solidFill>
                <a:latin typeface="+mn-lt"/>
                <a:ea typeface="+mn-ea"/>
                <a:cs typeface="+mn-cs"/>
              </a:rPr>
              <a:t>Non-reportable funds into which monies are transferred from other funds and then disbursed for a particular general expenditure</a:t>
            </a:r>
            <a:r>
              <a:rPr lang="en-US" sz="1200" b="0" i="0" u="none" strike="noStrike" kern="1200" baseline="0" dirty="0">
                <a:solidFill>
                  <a:schemeClr val="tx1"/>
                </a:solidFill>
                <a:latin typeface="+mn-lt"/>
                <a:ea typeface="+mn-ea"/>
                <a:cs typeface="+mn-cs"/>
              </a:rPr>
              <a:t>, such as payroll. These funds are excluded from the budget system.</a:t>
            </a:r>
            <a:r>
              <a:rPr lang="en-US" dirty="0"/>
              <a:t> </a:t>
            </a:r>
          </a:p>
          <a:p>
            <a:endParaRPr lang="en-US" dirty="0"/>
          </a:p>
          <a:p>
            <a:endParaRPr lang="en-US" dirty="0"/>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36</a:t>
            </a:fld>
            <a:endParaRPr lang="en-US" dirty="0"/>
          </a:p>
        </p:txBody>
      </p:sp>
      <p:sp>
        <p:nvSpPr>
          <p:cNvPr id="5" name="Date Placeholder 4">
            <a:extLst>
              <a:ext uri="{FF2B5EF4-FFF2-40B4-BE49-F238E27FC236}">
                <a16:creationId xmlns:a16="http://schemas.microsoft.com/office/drawing/2014/main" id="{F77A3C4C-4374-46DC-84E3-670D847B0885}"/>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375846020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An account number in SMART generally consists of four sets of numbers:</a:t>
            </a:r>
          </a:p>
          <a:p>
            <a:pPr marL="628650" lvl="1" indent="-171450">
              <a:buFont typeface="Arial" panose="020B0604020202020204" pitchFamily="34" charset="0"/>
              <a:buChar char="•"/>
            </a:pPr>
            <a:r>
              <a:rPr lang="en-US" dirty="0"/>
              <a:t>The Business Unit, which is a five-digit number including the agency number plus two zeros;</a:t>
            </a:r>
          </a:p>
          <a:p>
            <a:pPr marL="628650" lvl="1" indent="-171450">
              <a:buFont typeface="Arial" panose="020B0604020202020204" pitchFamily="34" charset="0"/>
              <a:buChar char="•"/>
            </a:pPr>
            <a:r>
              <a:rPr lang="en-US" dirty="0"/>
              <a:t>The Fund number (four digits), which falls under one of the nine fund classes we discussed on the previous slide;</a:t>
            </a:r>
          </a:p>
          <a:p>
            <a:pPr marL="628650" lvl="1" indent="-171450">
              <a:buFont typeface="Arial" panose="020B0604020202020204" pitchFamily="34" charset="0"/>
              <a:buChar char="•"/>
            </a:pPr>
            <a:r>
              <a:rPr lang="en-US" dirty="0"/>
              <a:t>The Budget Unit (four digits), which is a sub-unit of the fund (there can be several budget units in one fund); and</a:t>
            </a:r>
          </a:p>
          <a:p>
            <a:pPr marL="628650" lvl="1" indent="-171450">
              <a:buFont typeface="Arial" panose="020B0604020202020204" pitchFamily="34" charset="0"/>
              <a:buChar char="•"/>
            </a:pPr>
            <a:r>
              <a:rPr lang="en-US" dirty="0"/>
              <a:t>The Budget Period (four digits), which is the fiscal year in which the budget was committed.</a:t>
            </a:r>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37</a:t>
            </a:fld>
            <a:endParaRPr lang="en-US" dirty="0"/>
          </a:p>
        </p:txBody>
      </p:sp>
      <p:sp>
        <p:nvSpPr>
          <p:cNvPr id="5" name="Date Placeholder 4">
            <a:extLst>
              <a:ext uri="{FF2B5EF4-FFF2-40B4-BE49-F238E27FC236}">
                <a16:creationId xmlns:a16="http://schemas.microsoft.com/office/drawing/2014/main" id="{7952C4EB-38D1-4208-94DF-BD50F1292067}"/>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285464451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You can find this number on the Chart of Accounts.</a:t>
            </a:r>
          </a:p>
          <a:p>
            <a:pPr marL="171450" indent="-171450">
              <a:buFont typeface="Arial" panose="020B0604020202020204" pitchFamily="34" charset="0"/>
              <a:buChar char="•"/>
            </a:pPr>
            <a:r>
              <a:rPr lang="en-US" dirty="0"/>
              <a:t>The Chart of Accounts is SMART query that’s very useful for determining the approved budget for each of your accounts.</a:t>
            </a:r>
          </a:p>
          <a:p>
            <a:pPr marL="171450" indent="-171450">
              <a:buFont typeface="Arial" panose="020B0604020202020204" pitchFamily="34" charset="0"/>
              <a:buChar char="•"/>
            </a:pPr>
            <a:r>
              <a:rPr lang="en-US" dirty="0"/>
              <a:t>The title of this query is:  KS_CHART_OF_ACCOUNTS.</a:t>
            </a:r>
          </a:p>
          <a:p>
            <a:pPr marL="171450" indent="-171450">
              <a:buFont typeface="Arial" panose="020B0604020202020204" pitchFamily="34" charset="0"/>
              <a:buChar char="•"/>
            </a:pPr>
            <a:r>
              <a:rPr lang="en-US" dirty="0"/>
              <a:t>What you’ll be looking for as your prepare your budget is the FY 2026 Chart of Accounts and this query should be available soon.</a:t>
            </a:r>
          </a:p>
          <a:p>
            <a:pPr marL="171450" indent="-171450">
              <a:buFont typeface="Arial" panose="020B0604020202020204" pitchFamily="34" charset="0"/>
              <a:buChar char="•"/>
            </a:pPr>
            <a:r>
              <a:rPr lang="en-US" dirty="0"/>
              <a:t>The Chart of Accounts also includes columns for the following:</a:t>
            </a:r>
          </a:p>
          <a:p>
            <a:pPr marL="628650" lvl="1" indent="-171450">
              <a:buFont typeface="Arial" panose="020B0604020202020204" pitchFamily="34" charset="0"/>
              <a:buChar char="•"/>
            </a:pPr>
            <a:r>
              <a:rPr lang="en-US" dirty="0"/>
              <a:t>Fund description;</a:t>
            </a:r>
          </a:p>
          <a:p>
            <a:pPr marL="628650" lvl="1" indent="-171450">
              <a:buFont typeface="Arial" panose="020B0604020202020204" pitchFamily="34" charset="0"/>
              <a:buChar char="•"/>
            </a:pPr>
            <a:r>
              <a:rPr lang="en-US" dirty="0"/>
              <a:t>Budget unit description;</a:t>
            </a:r>
          </a:p>
          <a:p>
            <a:pPr marL="628650" lvl="1" indent="-171450">
              <a:buFont typeface="Arial" panose="020B0604020202020204" pitchFamily="34" charset="0"/>
              <a:buChar char="•"/>
            </a:pPr>
            <a:r>
              <a:rPr lang="en-US" dirty="0"/>
              <a:t>Appropriation Type—Appropriation, Limited, Unlimited (and includes citations for which session the appropriation or limitation was authorized);</a:t>
            </a:r>
          </a:p>
          <a:p>
            <a:pPr marL="628650" lvl="1" indent="-171450">
              <a:buFont typeface="Arial" panose="020B0604020202020204" pitchFamily="34" charset="0"/>
              <a:buChar char="•"/>
            </a:pPr>
            <a:r>
              <a:rPr lang="en-US" dirty="0"/>
              <a:t>Appropriation/Limitation—The amount of the appropriation or limitation (no limit funds have a limit of $999.0 million or greater); and</a:t>
            </a:r>
          </a:p>
          <a:p>
            <a:pPr marL="628650" lvl="1" indent="-171450">
              <a:buFont typeface="Arial" panose="020B0604020202020204" pitchFamily="34" charset="0"/>
              <a:buChar char="•"/>
            </a:pPr>
            <a:r>
              <a:rPr lang="en-US" dirty="0"/>
              <a:t>CF_ATTRIB_VALUE—This final column reflects the bill or statute in which the appropriations language authorizing the appropriation or limitation was enacted. </a:t>
            </a:r>
          </a:p>
          <a:p>
            <a:pPr marL="171450" indent="-171450">
              <a:buFont typeface="Arial" panose="020B0604020202020204" pitchFamily="34" charset="0"/>
              <a:buChar char="•"/>
            </a:pPr>
            <a:r>
              <a:rPr lang="en-US" dirty="0"/>
              <a:t>Official hospitality is treated separately in the Chart of Accounts although it is included in an appropriation or limitation in the bill.</a:t>
            </a:r>
          </a:p>
          <a:p>
            <a:pPr marL="171450" indent="-171450">
              <a:buFont typeface="Arial" panose="020B0604020202020204" pitchFamily="34" charset="0"/>
              <a:buChar char="•"/>
            </a:pPr>
            <a:r>
              <a:rPr lang="en-US" dirty="0"/>
              <a:t>What’s important to understand here, is while the Comparison Report lists the total approved budget for FY 2026 and the 2025 Session Laws lists the approved amounts by fund or account, the amounts found on the Chart of Accounts in the Appropriation/Limitation column includes those original appropriations or limitation, plus the reappropriation as well as any other authorized adjustments such as transfers or the 2.5 percent salary increase. </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38</a:t>
            </a:fld>
            <a:endParaRPr lang="en-US" dirty="0"/>
          </a:p>
        </p:txBody>
      </p:sp>
      <p:sp>
        <p:nvSpPr>
          <p:cNvPr id="5" name="Date Placeholder 4">
            <a:extLst>
              <a:ext uri="{FF2B5EF4-FFF2-40B4-BE49-F238E27FC236}">
                <a16:creationId xmlns:a16="http://schemas.microsoft.com/office/drawing/2014/main" id="{356AC0E7-F1D0-4A25-ADB0-2ADC34EB9506}"/>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232608384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Expenditures fall into one of seven classifications</a:t>
            </a:r>
          </a:p>
          <a:p>
            <a:pPr marL="628650" lvl="1" indent="-171450">
              <a:buFont typeface="Arial" panose="020B0604020202020204" pitchFamily="34" charset="0"/>
              <a:buChar char="•"/>
            </a:pPr>
            <a:r>
              <a:rPr lang="en-US" dirty="0"/>
              <a:t>5100 series—Salaries and Wages—Payments to state officers and employees for their personal services, and the state’s costs for employee benefits such as FICA, retirement contributions, workers compensation, unemployment insurance, the state leave payment assessment, and health insurance.</a:t>
            </a:r>
          </a:p>
          <a:p>
            <a:pPr marL="628650" lvl="1"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5200 series—Contractual Services—Payments for various services including communications, travel, utilities, and consultant services.</a:t>
            </a:r>
          </a:p>
          <a:p>
            <a:pPr marL="628650" lvl="1"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5300 series—Commodities—Payments for consumable materials, supplies, and parts used in the operation of the agency. </a:t>
            </a:r>
          </a:p>
          <a:p>
            <a:pPr marL="628650" lvl="1"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5400 series—Capital Outlay—Expenditures for items having a normal life of more than one year, such as office equipment, machinery, furniture, and motor vehicles.</a:t>
            </a:r>
          </a:p>
          <a:p>
            <a:pPr marL="10858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a:solidFill>
                  <a:schemeClr val="tx1"/>
                </a:solidFill>
                <a:latin typeface="+mn-lt"/>
                <a:ea typeface="+mn-ea"/>
                <a:cs typeface="+mn-cs"/>
              </a:rPr>
              <a:t>Capital Improvements—Cash or debt service principal payments for construction of highways, buildings or other facilities (including equipment necessary to place facilities in operation), remodeling and additions to existing structures, rehabilitation and repair projects, razing of structures, and the purchase or improvement of land.</a:t>
            </a:r>
          </a:p>
          <a:p>
            <a:pPr marL="628650" lvl="1"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5500 series—Grants, Claims &amp; Shared Revenue</a:t>
            </a:r>
          </a:p>
          <a:p>
            <a:pPr marL="1085850" lvl="2"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Federal and State Aid to Local Governments—Aid payments to counties, cities, school districts, and other local governments with taxing authority.</a:t>
            </a:r>
          </a:p>
          <a:p>
            <a:pPr marL="1085850" lvl="2"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Other Assistance, Grants and Benefits—Payments made to or on behalf of persons as aid (and not as salaries and wages or contractual services), including public assistance benefits, retirement benefits, claims, unemployment benefits, property tax relief payments, and tuition grants.</a:t>
            </a:r>
          </a:p>
          <a:p>
            <a:pPr marL="628650" lvl="1"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5600 series—Debt Service—Payments of the interest and principal included in agency budgets on various forms of debt financing, including bonded indebtedness, PMIB loans, master lease, Facility Conservation Improvement Program, third-party and other miscellaneous debt.</a:t>
            </a:r>
          </a:p>
          <a:p>
            <a:pPr marL="628650" lvl="1"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5700 series—Non-Expense Items—Disbursements such as refunds, advances, and investments which do not represent governmental costs. Expenditures for non-expense items, </a:t>
            </a:r>
            <a:r>
              <a:rPr lang="en-US" sz="1200" b="1" i="0" u="none" strike="noStrike" kern="1200" baseline="0" dirty="0">
                <a:solidFill>
                  <a:schemeClr val="tx1"/>
                </a:solidFill>
                <a:latin typeface="+mn-lt"/>
                <a:ea typeface="+mn-ea"/>
                <a:cs typeface="+mn-cs"/>
              </a:rPr>
              <a:t>which for budgeting purposes cannot be made from the State General Fund, KEY Fund, Economic Development Initiatives Fund, State Water Plan Fund, Children’s Initiatives Fund, Expanded Lottery Act Revenues Fund, or the building funds</a:t>
            </a:r>
            <a:r>
              <a:rPr lang="en-US" sz="1200" b="0" i="0" u="none" strike="noStrike" kern="1200" baseline="0" dirty="0">
                <a:solidFill>
                  <a:schemeClr val="tx1"/>
                </a:solidFill>
                <a:latin typeface="+mn-lt"/>
                <a:ea typeface="+mn-ea"/>
                <a:cs typeface="+mn-cs"/>
              </a:rPr>
              <a:t>, are considered non-reportable.</a:t>
            </a:r>
          </a:p>
          <a:p>
            <a:endParaRPr lang="en-US" dirty="0"/>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39</a:t>
            </a:fld>
            <a:endParaRPr lang="en-US" dirty="0"/>
          </a:p>
        </p:txBody>
      </p:sp>
      <p:sp>
        <p:nvSpPr>
          <p:cNvPr id="5" name="Date Placeholder 4">
            <a:extLst>
              <a:ext uri="{FF2B5EF4-FFF2-40B4-BE49-F238E27FC236}">
                <a16:creationId xmlns:a16="http://schemas.microsoft.com/office/drawing/2014/main" id="{F67D37E6-74EF-4F9C-81FE-633EF69E67B6}"/>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331739510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Revenue classifications are broken down into six categories:</a:t>
            </a:r>
          </a:p>
          <a:p>
            <a:pPr marL="628650" lvl="1" indent="-171450">
              <a:buFont typeface="Arial" panose="020B0604020202020204" pitchFamily="34" charset="0"/>
              <a:buChar char="•"/>
            </a:pPr>
            <a:r>
              <a:rPr lang="en-US" dirty="0"/>
              <a:t>4100 series—Revenue from taxes imposed by the state for the purpose of financing services for the common public benefit.</a:t>
            </a:r>
          </a:p>
          <a:p>
            <a:pPr marL="628650" lvl="1" indent="-171450">
              <a:buFont typeface="Arial" panose="020B0604020202020204" pitchFamily="34" charset="0"/>
              <a:buChar char="•"/>
            </a:pPr>
            <a:r>
              <a:rPr lang="en-US" dirty="0"/>
              <a:t>4200 series—Revenue from agency earnings which is generally derived from fees for services performed; for granting the privilege of engaging in business or an occupation; and for purposes of regulation.</a:t>
            </a:r>
          </a:p>
          <a:p>
            <a:pPr marL="628650" lvl="1" indent="-171450">
              <a:buFont typeface="Arial" panose="020B0604020202020204" pitchFamily="34" charset="0"/>
              <a:buChar char="•"/>
            </a:pPr>
            <a:r>
              <a:rPr lang="en-US" dirty="0"/>
              <a:t>4300 series—Compensation for the use of state-owned money and property, such as interest earnings.</a:t>
            </a:r>
          </a:p>
          <a:p>
            <a:pPr marL="628650" lvl="1" indent="-171450">
              <a:buFont typeface="Arial" panose="020B0604020202020204" pitchFamily="34" charset="0"/>
              <a:buChar char="•"/>
            </a:pPr>
            <a:r>
              <a:rPr lang="en-US" dirty="0"/>
              <a:t>4400 series—Gifts, donations, grants and contributions received from private and public sources to aid in the support of a specific function of government.</a:t>
            </a:r>
          </a:p>
          <a:p>
            <a:pPr marL="628650" lvl="1" indent="-171450">
              <a:buFont typeface="Arial" panose="020B0604020202020204" pitchFamily="34" charset="0"/>
              <a:buChar char="•"/>
            </a:pPr>
            <a:r>
              <a:rPr lang="en-US" dirty="0"/>
              <a:t>4500 series—Sources of revenues not classified elsewhere.</a:t>
            </a:r>
          </a:p>
          <a:p>
            <a:pPr marL="628650" lvl="1" indent="-171450">
              <a:buFont typeface="Arial" panose="020B0604020202020204" pitchFamily="34" charset="0"/>
              <a:buChar char="•"/>
            </a:pPr>
            <a:r>
              <a:rPr lang="en-US" dirty="0"/>
              <a:t>4600 series—Sources of receipts that do not constitute revenue, such as an encumbrance adjustment. </a:t>
            </a:r>
          </a:p>
          <a:p>
            <a:endParaRPr lang="en-US" dirty="0"/>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40</a:t>
            </a:fld>
            <a:endParaRPr lang="en-US" dirty="0"/>
          </a:p>
        </p:txBody>
      </p:sp>
      <p:sp>
        <p:nvSpPr>
          <p:cNvPr id="5" name="Date Placeholder 4">
            <a:extLst>
              <a:ext uri="{FF2B5EF4-FFF2-40B4-BE49-F238E27FC236}">
                <a16:creationId xmlns:a16="http://schemas.microsoft.com/office/drawing/2014/main" id="{018623A7-A245-42F0-B99F-9E86BF744340}"/>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268839413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For every type of expenditure or revenue that falls under the classifications discussed on the last two slides there is a six-digit code, called an object code.</a:t>
            </a:r>
          </a:p>
          <a:p>
            <a:pPr marL="628650" lvl="1" indent="-171450">
              <a:buFont typeface="Arial" panose="020B0604020202020204" pitchFamily="34" charset="0"/>
              <a:buChar char="•"/>
            </a:pPr>
            <a:r>
              <a:rPr lang="en-US" dirty="0"/>
              <a:t>For example, salaries and wages expenditures fall under the 5100 series expenditure classification</a:t>
            </a:r>
          </a:p>
          <a:p>
            <a:pPr marL="628650" lvl="1" indent="-171450">
              <a:buFont typeface="Arial" panose="020B0604020202020204" pitchFamily="34" charset="0"/>
              <a:buChar char="•"/>
            </a:pPr>
            <a:r>
              <a:rPr lang="en-US" dirty="0"/>
              <a:t>And 510100 is the six-digit object code for Pay for Regular Classified Employees </a:t>
            </a:r>
          </a:p>
          <a:p>
            <a:pPr marL="628650" lvl="1" indent="-171450">
              <a:buFont typeface="Arial" panose="020B0604020202020204" pitchFamily="34" charset="0"/>
              <a:buChar char="•"/>
            </a:pPr>
            <a:r>
              <a:rPr lang="en-US" dirty="0"/>
              <a:t>Likewise, taxes fall under the 4100 series revenue classification</a:t>
            </a:r>
          </a:p>
          <a:p>
            <a:pPr marL="628650" lvl="1" indent="-171450">
              <a:buFont typeface="Arial" panose="020B0604020202020204" pitchFamily="34" charset="0"/>
              <a:buChar char="•"/>
            </a:pPr>
            <a:r>
              <a:rPr lang="en-US" dirty="0"/>
              <a:t>And 410110 is the six-digit object code for Real Estate and Other Property Tax</a:t>
            </a:r>
          </a:p>
          <a:p>
            <a:pPr marL="171450" indent="-171450">
              <a:buFont typeface="Arial" panose="020B0604020202020204" pitchFamily="34" charset="0"/>
              <a:buChar char="•"/>
            </a:pPr>
            <a:r>
              <a:rPr lang="en-US" dirty="0"/>
              <a:t>The complete listing for expenditure object codes is found in the Uniform General Ledger Expenditure Classification Account Codes Policy #7,002.</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The complete listing for revenue object codes is the Uniform General Ledger Revenue Classification Account Codes Policy #6,002.</a:t>
            </a:r>
          </a:p>
          <a:p>
            <a:pPr marL="171450" indent="-171450">
              <a:buFont typeface="Arial" panose="020B0604020202020204" pitchFamily="34" charset="0"/>
              <a:buChar char="•"/>
            </a:pPr>
            <a:r>
              <a:rPr lang="en-US" dirty="0"/>
              <a:t>Both can be found on the Department of Administration’s website in the Chief Financial Officer section under Policy Manual. </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41</a:t>
            </a:fld>
            <a:endParaRPr lang="en-US" dirty="0"/>
          </a:p>
        </p:txBody>
      </p:sp>
      <p:sp>
        <p:nvSpPr>
          <p:cNvPr id="5" name="Date Placeholder 4">
            <a:extLst>
              <a:ext uri="{FF2B5EF4-FFF2-40B4-BE49-F238E27FC236}">
                <a16:creationId xmlns:a16="http://schemas.microsoft.com/office/drawing/2014/main" id="{8C7FC3ED-327A-4BCE-8CE3-E53D47FAF995}"/>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428275229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Reduced Resources are targeted reduction to a program or agency budget to meet the allocation provided by DOB in July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They are usually a dollar amount that equates to a predetermined percentage for all agencies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Each item would be submitted as a Change Package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DOB is not requesting reduced resource scenarios to be submitted in IBARS this year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Had that been required, you would have seen them on the allocation sheet sent to you by your budget analyst</a:t>
            </a:r>
          </a:p>
          <a:p>
            <a:pPr marL="171450" indent="-171450">
              <a:buFont typeface="Arial" panose="020B0604020202020204" pitchFamily="34" charset="0"/>
              <a:buChar char="•"/>
            </a:pPr>
            <a:endParaRPr lang="en-US" dirty="0"/>
          </a:p>
          <a:p>
            <a:endParaRPr lang="en-US" dirty="0"/>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42</a:t>
            </a:fld>
            <a:endParaRPr lang="en-US" dirty="0"/>
          </a:p>
        </p:txBody>
      </p:sp>
      <p:sp>
        <p:nvSpPr>
          <p:cNvPr id="5" name="Date Placeholder 4">
            <a:extLst>
              <a:ext uri="{FF2B5EF4-FFF2-40B4-BE49-F238E27FC236}">
                <a16:creationId xmlns:a16="http://schemas.microsoft.com/office/drawing/2014/main" id="{6A195B2F-6208-46CA-AAA2-590DA81B44BA}"/>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383754289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In IBARS, the reporting level is used to identify the agency and major program level.</a:t>
            </a:r>
          </a:p>
          <a:p>
            <a:pPr marL="171450" indent="-171450">
              <a:buFont typeface="Arial" panose="020B0604020202020204" pitchFamily="34" charset="0"/>
              <a:buChar char="•"/>
            </a:pPr>
            <a:r>
              <a:rPr lang="en-US" dirty="0"/>
              <a:t>It’s structured in the system like a tree, hence the term “tree structure” is used to identify reporting levels for each agency.</a:t>
            </a:r>
          </a:p>
          <a:p>
            <a:pPr marL="171450" indent="-171450">
              <a:buFont typeface="Arial" panose="020B0604020202020204" pitchFamily="34" charset="0"/>
              <a:buChar char="•"/>
            </a:pPr>
            <a:r>
              <a:rPr lang="en-US" dirty="0"/>
              <a:t>A tree structure has four different levels:</a:t>
            </a:r>
          </a:p>
          <a:p>
            <a:pPr marL="628650" lvl="1" indent="-171450">
              <a:buFont typeface="Arial" panose="020B0604020202020204" pitchFamily="34" charset="0"/>
              <a:buChar char="•"/>
            </a:pPr>
            <a:r>
              <a:rPr lang="en-US" dirty="0"/>
              <a:t>Level 1 represents the Agency Name, which in this case 288 is the agency number for the State Historical Society.</a:t>
            </a:r>
          </a:p>
          <a:p>
            <a:pPr marL="628650" lvl="1" indent="-171450">
              <a:buFont typeface="Arial" panose="020B0604020202020204" pitchFamily="34" charset="0"/>
              <a:buChar char="•"/>
            </a:pPr>
            <a:r>
              <a:rPr lang="en-US" dirty="0"/>
              <a:t>Level 2 represents the Agency Name or Division.  This agency has no divisions so there are two zeros for the Agency Name.</a:t>
            </a:r>
          </a:p>
          <a:p>
            <a:pPr marL="628650" lvl="1" indent="-171450">
              <a:buFont typeface="Arial" panose="020B0604020202020204" pitchFamily="34" charset="0"/>
              <a:buChar char="•"/>
            </a:pPr>
            <a:r>
              <a:rPr lang="en-US" dirty="0"/>
              <a:t>Level 3 represents the SMART Program, which in this case is the Administration Program.</a:t>
            </a:r>
          </a:p>
          <a:p>
            <a:pPr marL="628650" lvl="1" indent="-171450">
              <a:buFont typeface="Arial" panose="020B0604020202020204" pitchFamily="34" charset="0"/>
              <a:buChar char="•"/>
            </a:pPr>
            <a:r>
              <a:rPr lang="en-US" dirty="0"/>
              <a:t>Level 4 represents the Department ID, and this Department is for the IT level. </a:t>
            </a:r>
          </a:p>
          <a:p>
            <a:endParaRPr lang="en-US" dirty="0"/>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43</a:t>
            </a:fld>
            <a:endParaRPr lang="en-US" dirty="0"/>
          </a:p>
        </p:txBody>
      </p:sp>
      <p:sp>
        <p:nvSpPr>
          <p:cNvPr id="5" name="Date Placeholder 4">
            <a:extLst>
              <a:ext uri="{FF2B5EF4-FFF2-40B4-BE49-F238E27FC236}">
                <a16:creationId xmlns:a16="http://schemas.microsoft.com/office/drawing/2014/main" id="{6E6F4ECA-DCD9-47AB-B85F-55C11AD60C0E}"/>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24189476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defTabSz="949568">
              <a:defRPr>
                <a:solidFill>
                  <a:schemeClr val="tx1"/>
                </a:solidFill>
                <a:latin typeface="Arial" charset="0"/>
              </a:defRPr>
            </a:lvl1pPr>
            <a:lvl2pPr marL="757066" indent="-291179" defTabSz="949568">
              <a:defRPr>
                <a:solidFill>
                  <a:schemeClr val="tx1"/>
                </a:solidFill>
                <a:latin typeface="Arial" charset="0"/>
              </a:defRPr>
            </a:lvl2pPr>
            <a:lvl3pPr marL="1164717" indent="-232943" defTabSz="949568">
              <a:defRPr>
                <a:solidFill>
                  <a:schemeClr val="tx1"/>
                </a:solidFill>
                <a:latin typeface="Arial" charset="0"/>
              </a:defRPr>
            </a:lvl3pPr>
            <a:lvl4pPr marL="1630604" indent="-232943" defTabSz="949568">
              <a:defRPr>
                <a:solidFill>
                  <a:schemeClr val="tx1"/>
                </a:solidFill>
                <a:latin typeface="Arial" charset="0"/>
              </a:defRPr>
            </a:lvl4pPr>
            <a:lvl5pPr marL="2096491" indent="-232943" defTabSz="949568">
              <a:defRPr>
                <a:solidFill>
                  <a:schemeClr val="tx1"/>
                </a:solidFill>
                <a:latin typeface="Arial" charset="0"/>
              </a:defRPr>
            </a:lvl5pPr>
            <a:lvl6pPr marL="2562377" indent="-232943" defTabSz="949568" eaLnBrk="0" fontAlgn="base" hangingPunct="0">
              <a:spcBef>
                <a:spcPct val="0"/>
              </a:spcBef>
              <a:spcAft>
                <a:spcPct val="0"/>
              </a:spcAft>
              <a:defRPr>
                <a:solidFill>
                  <a:schemeClr val="tx1"/>
                </a:solidFill>
                <a:latin typeface="Arial" charset="0"/>
              </a:defRPr>
            </a:lvl6pPr>
            <a:lvl7pPr marL="3028264" indent="-232943" defTabSz="949568" eaLnBrk="0" fontAlgn="base" hangingPunct="0">
              <a:spcBef>
                <a:spcPct val="0"/>
              </a:spcBef>
              <a:spcAft>
                <a:spcPct val="0"/>
              </a:spcAft>
              <a:defRPr>
                <a:solidFill>
                  <a:schemeClr val="tx1"/>
                </a:solidFill>
                <a:latin typeface="Arial" charset="0"/>
              </a:defRPr>
            </a:lvl7pPr>
            <a:lvl8pPr marL="3494151" indent="-232943" defTabSz="949568" eaLnBrk="0" fontAlgn="base" hangingPunct="0">
              <a:spcBef>
                <a:spcPct val="0"/>
              </a:spcBef>
              <a:spcAft>
                <a:spcPct val="0"/>
              </a:spcAft>
              <a:defRPr>
                <a:solidFill>
                  <a:schemeClr val="tx1"/>
                </a:solidFill>
                <a:latin typeface="Arial" charset="0"/>
              </a:defRPr>
            </a:lvl8pPr>
            <a:lvl9pPr marL="3960038" indent="-232943" defTabSz="949568" eaLnBrk="0" fontAlgn="base" hangingPunct="0">
              <a:spcBef>
                <a:spcPct val="0"/>
              </a:spcBef>
              <a:spcAft>
                <a:spcPct val="0"/>
              </a:spcAft>
              <a:defRPr>
                <a:solidFill>
                  <a:schemeClr val="tx1"/>
                </a:solidFill>
                <a:latin typeface="Arial" charset="0"/>
              </a:defRPr>
            </a:lvl9pPr>
          </a:lstStyle>
          <a:p>
            <a:fld id="{F2F39546-225E-4D09-8F02-BD1C89DAE8CF}" type="slidenum">
              <a:rPr lang="en-US" smtClean="0">
                <a:latin typeface="Times New Roman" pitchFamily="18" charset="0"/>
              </a:rPr>
              <a:pPr/>
              <a:t>44</a:t>
            </a:fld>
            <a:endParaRPr lang="en-US" dirty="0">
              <a:latin typeface="Times New Roman" pitchFamily="18" charset="0"/>
            </a:endParaRPr>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pPr marL="628650" lvl="1"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Function 1—General Government </a:t>
            </a:r>
          </a:p>
          <a:p>
            <a:pPr marL="1085850" lvl="2" indent="-171450">
              <a:buFont typeface="Arial" panose="020B0604020202020204" pitchFamily="34" charset="0"/>
              <a:buChar char="•"/>
            </a:pPr>
            <a:r>
              <a:rPr lang="en-US" b="1" dirty="0"/>
              <a:t>Includes agencies that provide overall policy guidance to state government, collect and distribute state revenues, and perform regulatory functions (e</a:t>
            </a:r>
            <a:r>
              <a:rPr lang="en-US" sz="1200" b="1" i="0" u="none" strike="noStrike" kern="1200" baseline="0" dirty="0">
                <a:solidFill>
                  <a:schemeClr val="tx1"/>
                </a:solidFill>
                <a:latin typeface="+mn-lt"/>
                <a:ea typeface="+mn-ea"/>
                <a:cs typeface="+mn-cs"/>
              </a:rPr>
              <a:t>lected officials, cabinet agencies, fee boards or biennial agencies, and various other agencies</a:t>
            </a:r>
            <a:r>
              <a:rPr lang="en-US" sz="1200" b="0" i="0" u="none" strike="noStrike" kern="1200" baseline="0" dirty="0">
                <a:solidFill>
                  <a:schemeClr val="tx1"/>
                </a:solidFill>
                <a:latin typeface="+mn-lt"/>
                <a:ea typeface="+mn-ea"/>
                <a:cs typeface="+mn-cs"/>
              </a:rPr>
              <a:t>)</a:t>
            </a:r>
          </a:p>
          <a:p>
            <a:pPr marL="1085850" lvl="2" indent="-171450">
              <a:buFont typeface="Arial" panose="020B0604020202020204" pitchFamily="34" charset="0"/>
              <a:buChar char="•"/>
            </a:pPr>
            <a:r>
              <a:rPr lang="en-US" sz="1200" b="0" i="1" u="none" strike="noStrike" kern="1200" baseline="0" dirty="0">
                <a:solidFill>
                  <a:schemeClr val="tx1"/>
                </a:solidFill>
                <a:latin typeface="+mn-lt"/>
                <a:ea typeface="+mn-ea"/>
                <a:cs typeface="+mn-cs"/>
              </a:rPr>
              <a:t>Legislative agencies, constitutional offices, judicial agencies, Department of Administration, Department of Revenue, and various regulatory boards</a:t>
            </a:r>
            <a:r>
              <a:rPr lang="en-US" sz="1200" b="0" i="0" u="none" strike="noStrike" kern="1200" baseline="0" dirty="0">
                <a:solidFill>
                  <a:schemeClr val="tx1"/>
                </a:solidFill>
                <a:latin typeface="+mn-lt"/>
                <a:ea typeface="+mn-ea"/>
                <a:cs typeface="+mn-cs"/>
              </a:rPr>
              <a:t>.</a:t>
            </a:r>
          </a:p>
          <a:p>
            <a:pPr marL="628650" lvl="1"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Function 2—Human Services </a:t>
            </a:r>
          </a:p>
          <a:p>
            <a:pPr marL="1085850" lvl="2" indent="-171450">
              <a:buFont typeface="Arial" panose="020B0604020202020204" pitchFamily="34" charset="0"/>
              <a:buChar char="•"/>
            </a:pPr>
            <a:r>
              <a:rPr lang="en-US" sz="1200" b="1" i="0" u="none" strike="noStrike" kern="1200" baseline="0" dirty="0">
                <a:solidFill>
                  <a:schemeClr val="tx1"/>
                </a:solidFill>
                <a:latin typeface="+mn-lt"/>
                <a:ea typeface="+mn-ea"/>
                <a:cs typeface="+mn-cs"/>
              </a:rPr>
              <a:t>C</a:t>
            </a:r>
            <a:r>
              <a:rPr lang="en-US" b="1" dirty="0"/>
              <a:t>ontains the agencies that provide a variety of financial assistance programs to Kansans, including welfare assistance; medical services; unemployment insurance benefits, etc.</a:t>
            </a:r>
            <a:endParaRPr lang="en-US" sz="1200" b="1" i="0" u="none" strike="noStrike" kern="1200" baseline="0" dirty="0">
              <a:solidFill>
                <a:schemeClr val="tx1"/>
              </a:solidFill>
              <a:latin typeface="+mn-lt"/>
              <a:ea typeface="+mn-ea"/>
              <a:cs typeface="+mn-cs"/>
            </a:endParaRPr>
          </a:p>
          <a:p>
            <a:pPr marL="1085850" lvl="2" indent="-171450">
              <a:buFont typeface="Arial" panose="020B0604020202020204" pitchFamily="34" charset="0"/>
              <a:buChar char="•"/>
            </a:pPr>
            <a:r>
              <a:rPr lang="en-US" sz="1200" b="0" i="1" u="none" strike="noStrike" kern="1200" baseline="0" dirty="0">
                <a:solidFill>
                  <a:schemeClr val="tx1"/>
                </a:solidFill>
                <a:latin typeface="+mn-lt"/>
                <a:ea typeface="+mn-ea"/>
                <a:cs typeface="+mn-cs"/>
              </a:rPr>
              <a:t>Kansas Commission on Veterans Affairs Office, Department for Aging and Disability Services, Department of Labor, Department for Children and Families and the health programs of the Department of Health &amp; Environment</a:t>
            </a:r>
            <a:r>
              <a:rPr lang="en-US" sz="1200" b="0" i="0" u="none" strike="noStrike" kern="1200" baseline="0" dirty="0">
                <a:solidFill>
                  <a:schemeClr val="tx1"/>
                </a:solidFill>
                <a:latin typeface="+mn-lt"/>
                <a:ea typeface="+mn-ea"/>
                <a:cs typeface="+mn-cs"/>
              </a:rPr>
              <a:t>.</a:t>
            </a:r>
          </a:p>
          <a:p>
            <a:pPr marL="628650" lvl="1"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Function 3—Education</a:t>
            </a:r>
          </a:p>
          <a:p>
            <a:pPr marL="1085850" lvl="2" indent="-171450">
              <a:buFont typeface="Arial" panose="020B0604020202020204" pitchFamily="34" charset="0"/>
              <a:buChar char="•"/>
            </a:pPr>
            <a:r>
              <a:rPr lang="en-US" b="1" dirty="0"/>
              <a:t>Includes expenditures for state support of primary, secondary, and higher education</a:t>
            </a:r>
            <a:endParaRPr lang="en-US" sz="1200" b="1" i="0" u="none" strike="noStrike" kern="1200" baseline="0" dirty="0">
              <a:solidFill>
                <a:schemeClr val="tx1"/>
              </a:solidFill>
              <a:latin typeface="+mn-lt"/>
              <a:ea typeface="+mn-ea"/>
              <a:cs typeface="+mn-cs"/>
            </a:endParaRPr>
          </a:p>
          <a:p>
            <a:pPr marL="1085850" lvl="2" indent="-171450">
              <a:buFont typeface="Arial" panose="020B0604020202020204" pitchFamily="34" charset="0"/>
              <a:buChar char="•"/>
            </a:pPr>
            <a:r>
              <a:rPr lang="en-US" sz="1200" b="0" i="1" u="none" strike="noStrike" kern="1200" baseline="0" dirty="0">
                <a:solidFill>
                  <a:schemeClr val="tx1"/>
                </a:solidFill>
                <a:latin typeface="+mn-lt"/>
                <a:ea typeface="+mn-ea"/>
                <a:cs typeface="+mn-cs"/>
              </a:rPr>
              <a:t>Board of Regents institutions, Department of Education, State Library, and other education-related agencies. The state’s payment of local school employer retirement costs is also included in this function.</a:t>
            </a:r>
          </a:p>
          <a:p>
            <a:pPr marL="628650" lvl="1"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Function 4—Public Safety </a:t>
            </a:r>
          </a:p>
          <a:p>
            <a:pPr marL="1085850" lvl="2" indent="-171450">
              <a:buFont typeface="Arial" panose="020B0604020202020204" pitchFamily="34" charset="0"/>
              <a:buChar char="•"/>
            </a:pPr>
            <a:r>
              <a:rPr lang="en-US" b="1" dirty="0"/>
              <a:t>Includes agencies with the key mission of protecting Kansas citizens</a:t>
            </a:r>
            <a:endParaRPr lang="en-US" sz="1200" b="1" i="0" u="none" strike="noStrike" kern="1200" baseline="0" dirty="0">
              <a:solidFill>
                <a:schemeClr val="tx1"/>
              </a:solidFill>
              <a:latin typeface="+mn-lt"/>
              <a:ea typeface="+mn-ea"/>
              <a:cs typeface="+mn-cs"/>
            </a:endParaRPr>
          </a:p>
          <a:p>
            <a:pPr marL="1085850" lvl="2" indent="-171450">
              <a:buFont typeface="Arial" panose="020B0604020202020204" pitchFamily="34" charset="0"/>
              <a:buChar char="•"/>
            </a:pPr>
            <a:r>
              <a:rPr lang="en-US" sz="1200" b="0" i="1" u="none" strike="noStrike" kern="1200" baseline="0" dirty="0">
                <a:solidFill>
                  <a:schemeClr val="tx1"/>
                </a:solidFill>
                <a:latin typeface="+mn-lt"/>
                <a:ea typeface="+mn-ea"/>
                <a:cs typeface="+mn-cs"/>
              </a:rPr>
              <a:t>Correctional institutions for adults and youth, Adjutant General, Kansas Bureau of Investigation, Fire Marshal, Department of Corrections, Highway Patrol, Board of Emergency Medical Services, Sentencing Commission, and the Kansas Commission on Peace Officers Standards and Training</a:t>
            </a:r>
            <a:r>
              <a:rPr lang="en-US" sz="1200" b="0" i="0" u="none" strike="noStrike" kern="1200" baseline="0" dirty="0">
                <a:solidFill>
                  <a:schemeClr val="tx1"/>
                </a:solidFill>
                <a:latin typeface="+mn-lt"/>
                <a:ea typeface="+mn-ea"/>
                <a:cs typeface="+mn-cs"/>
              </a:rPr>
              <a:t>.</a:t>
            </a:r>
          </a:p>
          <a:p>
            <a:pPr marL="628650" lvl="1"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Function 5—Agriculture and Natural Resources</a:t>
            </a:r>
          </a:p>
          <a:p>
            <a:pPr marL="1085850" lvl="2" indent="-171450">
              <a:buFont typeface="Arial" panose="020B0604020202020204" pitchFamily="34" charset="0"/>
              <a:buChar char="•"/>
            </a:pPr>
            <a:r>
              <a:rPr lang="en-US" b="1" dirty="0"/>
              <a:t>Include agencies that promote, protect, improve, and restore the state’s natural resources </a:t>
            </a:r>
            <a:endParaRPr lang="en-US" sz="1200" b="1" i="0" u="none" strike="noStrike" kern="1200" baseline="0" dirty="0">
              <a:solidFill>
                <a:schemeClr val="tx1"/>
              </a:solidFill>
              <a:latin typeface="+mn-lt"/>
              <a:ea typeface="+mn-ea"/>
              <a:cs typeface="+mn-cs"/>
            </a:endParaRPr>
          </a:p>
          <a:p>
            <a:pPr marL="1085850" lvl="2"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Department of Agriculture, Water Office, State Fair, Department of Wildlife, Parks &amp; Tourism, and the environmental programs of the Department of Health &amp; Environment.</a:t>
            </a:r>
          </a:p>
          <a:p>
            <a:pPr marL="628650" lvl="1"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Function 6—Transportation</a:t>
            </a:r>
          </a:p>
          <a:p>
            <a:pPr marL="1085850" lvl="2" indent="-171450">
              <a:buFont typeface="Arial" panose="020B0604020202020204" pitchFamily="34" charset="0"/>
              <a:buChar char="•"/>
            </a:pPr>
            <a:r>
              <a:rPr lang="en-US" b="1" dirty="0"/>
              <a:t>The Kansas Department of Transportation (KDOT) is the primary agency in the Transportation function. KDOT is responsible for maintaining and improving the state highway system.</a:t>
            </a:r>
            <a:endParaRPr lang="en-US" sz="1200" b="1" i="0" u="none" strike="noStrike" kern="1200" baseline="0" dirty="0">
              <a:solidFill>
                <a:schemeClr val="tx1"/>
              </a:solidFill>
              <a:latin typeface="+mn-lt"/>
              <a:ea typeface="+mn-ea"/>
              <a:cs typeface="+mn-cs"/>
            </a:endParaRPr>
          </a:p>
          <a:p>
            <a:pPr marL="1085850" lvl="2"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Department of Transportation and part of the Department of Administration.</a:t>
            </a:r>
            <a:endParaRPr lang="en-US" dirty="0"/>
          </a:p>
          <a:p>
            <a:pPr marL="171450" indent="-171450">
              <a:buFont typeface="Arial" panose="020B0604020202020204" pitchFamily="34" charset="0"/>
              <a:buChar char="•"/>
            </a:pPr>
            <a:endParaRPr lang="en-US" dirty="0"/>
          </a:p>
        </p:txBody>
      </p:sp>
      <p:sp>
        <p:nvSpPr>
          <p:cNvPr id="2" name="Date Placeholder 1">
            <a:extLst>
              <a:ext uri="{FF2B5EF4-FFF2-40B4-BE49-F238E27FC236}">
                <a16:creationId xmlns:a16="http://schemas.microsoft.com/office/drawing/2014/main" id="{F9F9BA15-75A3-40BA-804F-2BF478836D24}"/>
              </a:ext>
            </a:extLst>
          </p:cNvPr>
          <p:cNvSpPr>
            <a:spLocks noGrp="1"/>
          </p:cNvSpPr>
          <p:nvPr>
            <p:ph type="dt" idx="1"/>
          </p:nvPr>
        </p:nvSpPr>
        <p:spPr/>
        <p:txBody>
          <a:bodyPr/>
          <a:lstStyle/>
          <a:p>
            <a:endParaRPr lang="en-US"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If the budget you submit in the September includes any changes from the FY 2026 Approved amounts or the FY 2027 amounts allocated by the Division of the Budget for appropriated funding sources, those adjustments must be reflected in IBARS in the form of a change package.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An adjustment to the FY 2026 approved budget would be submitted in a change package called a supplemental.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An adjustment to the FY 2027 allocations set by the Division of the Budget would be submitted in a change package called an enhancement.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For biennial agencies, there will be no enhancements, only supplemental change packages, submitted for FY 2027since there is already an approved budget for FY 2027 for those agencies.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There must be a change package submitted for any adjustment to a limited or appropriated funding source.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chemeClr val="accent3">
                    <a:lumMod val="60000"/>
                    <a:lumOff val="40000"/>
                  </a:schemeClr>
                </a:solidFill>
              </a:rPr>
              <a:t>Change packages are not required for adjustments in spending from no limit funds, but agencies should still provide justification.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chemeClr val="accent3">
                    <a:lumMod val="60000"/>
                    <a:lumOff val="40000"/>
                  </a:schemeClr>
                </a:solidFill>
              </a:rPr>
              <a:t>And, finally, requests for supplementals or enhancements must include impacts on performance measures. </a:t>
            </a: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solidFill>
                <a:schemeClr val="accent3">
                  <a:lumMod val="60000"/>
                  <a:lumOff val="40000"/>
                </a:schemeClr>
              </a:solidFill>
            </a:endParaRPr>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45</a:t>
            </a:fld>
            <a:endParaRPr lang="en-US" dirty="0"/>
          </a:p>
        </p:txBody>
      </p:sp>
      <p:sp>
        <p:nvSpPr>
          <p:cNvPr id="5" name="Date Placeholder 4">
            <a:extLst>
              <a:ext uri="{FF2B5EF4-FFF2-40B4-BE49-F238E27FC236}">
                <a16:creationId xmlns:a16="http://schemas.microsoft.com/office/drawing/2014/main" id="{21987DDF-1EAB-43DA-84CE-75E54B5653FF}"/>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70044768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defTabSz="949568">
              <a:defRPr>
                <a:solidFill>
                  <a:schemeClr val="tx1"/>
                </a:solidFill>
                <a:latin typeface="Arial" charset="0"/>
              </a:defRPr>
            </a:lvl1pPr>
            <a:lvl2pPr marL="757066" indent="-291179" defTabSz="949568">
              <a:defRPr>
                <a:solidFill>
                  <a:schemeClr val="tx1"/>
                </a:solidFill>
                <a:latin typeface="Arial" charset="0"/>
              </a:defRPr>
            </a:lvl2pPr>
            <a:lvl3pPr marL="1164717" indent="-232943" defTabSz="949568">
              <a:defRPr>
                <a:solidFill>
                  <a:schemeClr val="tx1"/>
                </a:solidFill>
                <a:latin typeface="Arial" charset="0"/>
              </a:defRPr>
            </a:lvl3pPr>
            <a:lvl4pPr marL="1630604" indent="-232943" defTabSz="949568">
              <a:defRPr>
                <a:solidFill>
                  <a:schemeClr val="tx1"/>
                </a:solidFill>
                <a:latin typeface="Arial" charset="0"/>
              </a:defRPr>
            </a:lvl4pPr>
            <a:lvl5pPr marL="2096491" indent="-232943" defTabSz="949568">
              <a:defRPr>
                <a:solidFill>
                  <a:schemeClr val="tx1"/>
                </a:solidFill>
                <a:latin typeface="Arial" charset="0"/>
              </a:defRPr>
            </a:lvl5pPr>
            <a:lvl6pPr marL="2562377" indent="-232943" defTabSz="949568" eaLnBrk="0" fontAlgn="base" hangingPunct="0">
              <a:spcBef>
                <a:spcPct val="0"/>
              </a:spcBef>
              <a:spcAft>
                <a:spcPct val="0"/>
              </a:spcAft>
              <a:defRPr>
                <a:solidFill>
                  <a:schemeClr val="tx1"/>
                </a:solidFill>
                <a:latin typeface="Arial" charset="0"/>
              </a:defRPr>
            </a:lvl6pPr>
            <a:lvl7pPr marL="3028264" indent="-232943" defTabSz="949568" eaLnBrk="0" fontAlgn="base" hangingPunct="0">
              <a:spcBef>
                <a:spcPct val="0"/>
              </a:spcBef>
              <a:spcAft>
                <a:spcPct val="0"/>
              </a:spcAft>
              <a:defRPr>
                <a:solidFill>
                  <a:schemeClr val="tx1"/>
                </a:solidFill>
                <a:latin typeface="Arial" charset="0"/>
              </a:defRPr>
            </a:lvl7pPr>
            <a:lvl8pPr marL="3494151" indent="-232943" defTabSz="949568" eaLnBrk="0" fontAlgn="base" hangingPunct="0">
              <a:spcBef>
                <a:spcPct val="0"/>
              </a:spcBef>
              <a:spcAft>
                <a:spcPct val="0"/>
              </a:spcAft>
              <a:defRPr>
                <a:solidFill>
                  <a:schemeClr val="tx1"/>
                </a:solidFill>
                <a:latin typeface="Arial" charset="0"/>
              </a:defRPr>
            </a:lvl8pPr>
            <a:lvl9pPr marL="3960038" indent="-232943" defTabSz="949568" eaLnBrk="0" fontAlgn="base" hangingPunct="0">
              <a:spcBef>
                <a:spcPct val="0"/>
              </a:spcBef>
              <a:spcAft>
                <a:spcPct val="0"/>
              </a:spcAft>
              <a:defRPr>
                <a:solidFill>
                  <a:schemeClr val="tx1"/>
                </a:solidFill>
                <a:latin typeface="Arial" charset="0"/>
              </a:defRPr>
            </a:lvl9pPr>
          </a:lstStyle>
          <a:p>
            <a:fld id="{B4464FDB-6AD0-485D-9206-297FDB1693A1}" type="slidenum">
              <a:rPr lang="en-US" smtClean="0">
                <a:latin typeface="Times New Roman" pitchFamily="18" charset="0"/>
              </a:rPr>
              <a:pPr/>
              <a:t>46</a:t>
            </a:fld>
            <a:endParaRPr lang="en-US" dirty="0">
              <a:latin typeface="Times New Roman" pitchFamily="18" charset="0"/>
            </a:endParaRPr>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endParaRPr lang="en-US" dirty="0"/>
          </a:p>
        </p:txBody>
      </p:sp>
      <p:sp>
        <p:nvSpPr>
          <p:cNvPr id="2" name="Date Placeholder 1">
            <a:extLst>
              <a:ext uri="{FF2B5EF4-FFF2-40B4-BE49-F238E27FC236}">
                <a16:creationId xmlns:a16="http://schemas.microsoft.com/office/drawing/2014/main" id="{E44C3EF3-AE6F-4C07-BD40-7022AAD1A7B5}"/>
              </a:ext>
            </a:extLst>
          </p:cNvPr>
          <p:cNvSpPr>
            <a:spLocks noGrp="1"/>
          </p:cNvSpPr>
          <p:nvPr>
            <p:ph type="dt" idx="1"/>
          </p:nvPr>
        </p:nvSpPr>
        <p:spPr/>
        <p:txBody>
          <a:bodyPr/>
          <a:lstStyle/>
          <a:p>
            <a:endParaRPr lang="en-US"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defTabSz="949568">
              <a:defRPr>
                <a:solidFill>
                  <a:schemeClr val="tx1"/>
                </a:solidFill>
                <a:latin typeface="Arial" charset="0"/>
              </a:defRPr>
            </a:lvl1pPr>
            <a:lvl2pPr marL="757066" indent="-291179" defTabSz="949568">
              <a:defRPr>
                <a:solidFill>
                  <a:schemeClr val="tx1"/>
                </a:solidFill>
                <a:latin typeface="Arial" charset="0"/>
              </a:defRPr>
            </a:lvl2pPr>
            <a:lvl3pPr marL="1164717" indent="-232943" defTabSz="949568">
              <a:defRPr>
                <a:solidFill>
                  <a:schemeClr val="tx1"/>
                </a:solidFill>
                <a:latin typeface="Arial" charset="0"/>
              </a:defRPr>
            </a:lvl3pPr>
            <a:lvl4pPr marL="1630604" indent="-232943" defTabSz="949568">
              <a:defRPr>
                <a:solidFill>
                  <a:schemeClr val="tx1"/>
                </a:solidFill>
                <a:latin typeface="Arial" charset="0"/>
              </a:defRPr>
            </a:lvl4pPr>
            <a:lvl5pPr marL="2096491" indent="-232943" defTabSz="949568">
              <a:defRPr>
                <a:solidFill>
                  <a:schemeClr val="tx1"/>
                </a:solidFill>
                <a:latin typeface="Arial" charset="0"/>
              </a:defRPr>
            </a:lvl5pPr>
            <a:lvl6pPr marL="2562377" indent="-232943" defTabSz="949568" eaLnBrk="0" fontAlgn="base" hangingPunct="0">
              <a:spcBef>
                <a:spcPct val="0"/>
              </a:spcBef>
              <a:spcAft>
                <a:spcPct val="0"/>
              </a:spcAft>
              <a:defRPr>
                <a:solidFill>
                  <a:schemeClr val="tx1"/>
                </a:solidFill>
                <a:latin typeface="Arial" charset="0"/>
              </a:defRPr>
            </a:lvl6pPr>
            <a:lvl7pPr marL="3028264" indent="-232943" defTabSz="949568" eaLnBrk="0" fontAlgn="base" hangingPunct="0">
              <a:spcBef>
                <a:spcPct val="0"/>
              </a:spcBef>
              <a:spcAft>
                <a:spcPct val="0"/>
              </a:spcAft>
              <a:defRPr>
                <a:solidFill>
                  <a:schemeClr val="tx1"/>
                </a:solidFill>
                <a:latin typeface="Arial" charset="0"/>
              </a:defRPr>
            </a:lvl7pPr>
            <a:lvl8pPr marL="3494151" indent="-232943" defTabSz="949568" eaLnBrk="0" fontAlgn="base" hangingPunct="0">
              <a:spcBef>
                <a:spcPct val="0"/>
              </a:spcBef>
              <a:spcAft>
                <a:spcPct val="0"/>
              </a:spcAft>
              <a:defRPr>
                <a:solidFill>
                  <a:schemeClr val="tx1"/>
                </a:solidFill>
                <a:latin typeface="Arial" charset="0"/>
              </a:defRPr>
            </a:lvl8pPr>
            <a:lvl9pPr marL="3960038" indent="-232943" defTabSz="949568" eaLnBrk="0" fontAlgn="base" hangingPunct="0">
              <a:spcBef>
                <a:spcPct val="0"/>
              </a:spcBef>
              <a:spcAft>
                <a:spcPct val="0"/>
              </a:spcAft>
              <a:defRPr>
                <a:solidFill>
                  <a:schemeClr val="tx1"/>
                </a:solidFill>
                <a:latin typeface="Arial" charset="0"/>
              </a:defRPr>
            </a:lvl9pPr>
          </a:lstStyle>
          <a:p>
            <a:fld id="{A9C10DE3-18DF-48FB-B3E0-677B18239120}" type="slidenum">
              <a:rPr lang="en-US" smtClean="0">
                <a:latin typeface="Times New Roman" pitchFamily="18" charset="0"/>
              </a:rPr>
              <a:pPr/>
              <a:t>47</a:t>
            </a:fld>
            <a:endParaRPr lang="en-US" dirty="0">
              <a:latin typeface="Times New Roman" pitchFamily="18" charset="0"/>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Narrative—</a:t>
            </a:r>
            <a:r>
              <a:rPr lang="en-US" sz="1200" b="0" i="0" u="none" strike="noStrike" kern="1200" baseline="0" dirty="0">
                <a:solidFill>
                  <a:schemeClr val="tx1"/>
                </a:solidFill>
                <a:latin typeface="+mn-lt"/>
                <a:ea typeface="+mn-ea"/>
                <a:cs typeface="+mn-cs"/>
              </a:rPr>
              <a:t>Using the DA-400 form, narrative provides information regarding the agency and each of its programs, as well as strategic planning and budget proposals. Narrative is provided to describe the mission, goals, and statutory directives of the agency as a whole and a list of the statutory history of the agency. It is to illustrate the basis for budget requests which represent the translation of program goals, objectives, and strategies into funding requests. Program narrative provides a major source of background information to the Division of the Budget, the Governor, and the Legislature when budget requests are evaluated.</a:t>
            </a:r>
          </a:p>
          <a:p>
            <a:pPr marL="628650" lvl="1" indent="-171450">
              <a:buFont typeface="Arial" panose="020B0604020202020204" pitchFamily="34" charset="0"/>
              <a:buChar char="•"/>
            </a:pPr>
            <a:r>
              <a:rPr lang="en-US" sz="1200" b="0" i="0" u="sng" strike="noStrike" kern="1200" baseline="0" dirty="0">
                <a:solidFill>
                  <a:schemeClr val="tx1"/>
                </a:solidFill>
                <a:latin typeface="+mn-lt"/>
                <a:ea typeface="+mn-ea"/>
                <a:cs typeface="+mn-cs"/>
              </a:rPr>
              <a:t>Strategic Plan</a:t>
            </a:r>
            <a:r>
              <a:rPr lang="en-US" sz="1200" b="0" i="0" u="none" strike="noStrike" kern="1200" baseline="0" dirty="0">
                <a:solidFill>
                  <a:schemeClr val="tx1"/>
                </a:solidFill>
                <a:latin typeface="+mn-lt"/>
                <a:ea typeface="+mn-ea"/>
                <a:cs typeface="+mn-cs"/>
              </a:rPr>
              <a:t>—A strategic plan </a:t>
            </a:r>
          </a:p>
          <a:p>
            <a:pPr marL="1543050" lvl="3"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Mission, Philosophy, External/Internal Assessment, Goals, Objectives, Strategies, Outcome Measures, Output Measures, Action Plans</a:t>
            </a:r>
          </a:p>
          <a:p>
            <a:pPr marL="1543050" lvl="3"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All on which a greater emphasis is currently being placed as a result of Performance Based Budgeting (PBB)</a:t>
            </a:r>
            <a:endParaRPr lang="en-US" dirty="0"/>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u="sng" dirty="0"/>
              <a:t>Program Narrative</a:t>
            </a:r>
            <a:r>
              <a:rPr lang="en-US" dirty="0"/>
              <a:t>—Narrative should be included for each of your programs and p</a:t>
            </a:r>
            <a:r>
              <a:rPr lang="en-US" sz="1200" b="0" i="0" u="none" strike="noStrike" kern="1200" baseline="0" dirty="0">
                <a:solidFill>
                  <a:schemeClr val="tx1"/>
                </a:solidFill>
                <a:latin typeface="+mn-lt"/>
                <a:ea typeface="+mn-ea"/>
                <a:cs typeface="+mn-cs"/>
              </a:rPr>
              <a:t>rograms should be listed in priority order</a:t>
            </a:r>
          </a:p>
          <a:p>
            <a:pPr marL="10858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a:solidFill>
                  <a:schemeClr val="tx1"/>
                </a:solidFill>
                <a:latin typeface="+mn-lt"/>
                <a:ea typeface="+mn-ea"/>
                <a:cs typeface="+mn-cs"/>
              </a:rPr>
              <a:t>Subprogram Narrative—Some agencies also may have subprogram information to report as a result of performance based budgeting.  If so, agencies should </a:t>
            </a:r>
            <a:r>
              <a:rPr lang="en-US" sz="1200" b="1" i="0" u="none" strike="noStrike" kern="1200" baseline="0" dirty="0">
                <a:solidFill>
                  <a:schemeClr val="tx1"/>
                </a:solidFill>
                <a:latin typeface="+mn-lt"/>
                <a:ea typeface="+mn-ea"/>
                <a:cs typeface="+mn-cs"/>
              </a:rPr>
              <a:t>at a minimum </a:t>
            </a:r>
            <a:r>
              <a:rPr lang="en-US" sz="1200" b="0" i="0" u="none" strike="noStrike" kern="1200" baseline="0" dirty="0">
                <a:solidFill>
                  <a:schemeClr val="tx1"/>
                </a:solidFill>
                <a:latin typeface="+mn-lt"/>
                <a:ea typeface="+mn-ea"/>
                <a:cs typeface="+mn-cs"/>
              </a:rPr>
              <a:t>use the subprogram narrative form, which can be found on the DOB website.</a:t>
            </a:r>
          </a:p>
          <a:p>
            <a:pPr marL="628650" lvl="1" indent="-171450">
              <a:buFont typeface="Arial" panose="020B0604020202020204" pitchFamily="34" charset="0"/>
              <a:buChar char="•"/>
            </a:pPr>
            <a:r>
              <a:rPr lang="en-US" sz="1200" b="0" i="0" u="sng" strike="noStrike" kern="1200" baseline="0" dirty="0">
                <a:solidFill>
                  <a:schemeClr val="tx1"/>
                </a:solidFill>
                <a:latin typeface="+mn-lt"/>
                <a:ea typeface="+mn-ea"/>
                <a:cs typeface="+mn-cs"/>
              </a:rPr>
              <a:t>Statutory History</a:t>
            </a:r>
            <a:r>
              <a:rPr lang="en-US" sz="1200" b="0" i="0" u="none" strike="noStrike" kern="1200" baseline="0" dirty="0">
                <a:solidFill>
                  <a:schemeClr val="tx1"/>
                </a:solidFill>
                <a:latin typeface="+mn-lt"/>
                <a:ea typeface="+mn-ea"/>
                <a:cs typeface="+mn-cs"/>
              </a:rPr>
              <a:t>—A condensed summary of the statutory history of your agency since it was established.</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sng" strike="noStrike" kern="1200" baseline="0" dirty="0">
                <a:solidFill>
                  <a:schemeClr val="tx1"/>
                </a:solidFill>
                <a:latin typeface="+mn-lt"/>
                <a:ea typeface="+mn-ea"/>
                <a:cs typeface="+mn-cs"/>
              </a:rPr>
              <a:t>Agency-wide Overview</a:t>
            </a:r>
            <a:r>
              <a:rPr lang="en-US" sz="1200" b="0" i="0" u="none" strike="noStrike" kern="1200" baseline="0" dirty="0">
                <a:solidFill>
                  <a:schemeClr val="tx1"/>
                </a:solidFill>
                <a:latin typeface="+mn-lt"/>
                <a:ea typeface="+mn-ea"/>
                <a:cs typeface="+mn-cs"/>
              </a:rPr>
              <a:t>—Summary of current year and budget year requests.</a:t>
            </a:r>
          </a:p>
          <a:p>
            <a:pPr marL="628650" lvl="1" indent="-171450">
              <a:buFont typeface="Arial" panose="020B0604020202020204" pitchFamily="34" charset="0"/>
              <a:buChar char="•"/>
            </a:pPr>
            <a:r>
              <a:rPr lang="en-US" sz="1200" b="0" i="0" u="sng" strike="noStrike" kern="1200" baseline="0" dirty="0">
                <a:solidFill>
                  <a:schemeClr val="tx1"/>
                </a:solidFill>
                <a:latin typeface="+mn-lt"/>
                <a:ea typeface="+mn-ea"/>
                <a:cs typeface="+mn-cs"/>
              </a:rPr>
              <a:t>Actual Position Numbers</a:t>
            </a:r>
            <a:r>
              <a:rPr lang="en-US" sz="1200" b="0" i="0" u="none" strike="noStrike" kern="1200" baseline="0" dirty="0">
                <a:solidFill>
                  <a:schemeClr val="tx1"/>
                </a:solidFill>
                <a:latin typeface="+mn-lt"/>
                <a:ea typeface="+mn-ea"/>
                <a:cs typeface="+mn-cs"/>
              </a:rPr>
              <a:t>—The first column of budget data in IBARS includes the prior year’s actual expenditures and revenues. Numbers for actual filled positions in the prior year, however, are not filled in from either SMART or SHARP. The Division of the Budget analyst must manually enter these data for FTE positions as well as non-FTE unclassified permanent positions. Agencies are requested to provide this information within their agency overview narrative, on a reporting level or program basis, not only on an agency-wide basis. </a:t>
            </a:r>
          </a:p>
          <a:p>
            <a:pPr marL="628650" lvl="1" indent="-171450">
              <a:buFont typeface="Arial" panose="020B0604020202020204" pitchFamily="34" charset="0"/>
              <a:buChar char="•"/>
            </a:pPr>
            <a:r>
              <a:rPr lang="en-US" sz="1200" b="0" i="0" u="sng" strike="noStrike" kern="1200" baseline="0" dirty="0">
                <a:solidFill>
                  <a:schemeClr val="tx1"/>
                </a:solidFill>
                <a:latin typeface="+mn-lt"/>
                <a:ea typeface="+mn-ea"/>
                <a:cs typeface="+mn-cs"/>
              </a:rPr>
              <a:t>New Funds</a:t>
            </a:r>
            <a:r>
              <a:rPr lang="en-US" sz="1200" b="0" i="0" u="none" strike="noStrike" kern="1200" baseline="0" dirty="0">
                <a:solidFill>
                  <a:schemeClr val="tx1"/>
                </a:solidFill>
                <a:latin typeface="+mn-lt"/>
                <a:ea typeface="+mn-ea"/>
                <a:cs typeface="+mn-cs"/>
              </a:rPr>
              <a:t>—Agencies are also requested to indicate as part of their budget request any new funds or accounts that they wish to have created. Agencies should include a suggested fund or account title consisting of three to five words that accurately characterize its intended purpose. Federal funds must have the word “federal” somewhere in the title. Also indicate the fiscal year or years for which the fund is needed. The Division of the Budget will use this information in drafting the appropriations bill. Particular attention should be paid to federal funds, given the standard that every federal grant with a unique CFDA number have its own designated fund.</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sng" strike="noStrike" kern="1200" baseline="0" dirty="0">
                <a:solidFill>
                  <a:schemeClr val="tx1"/>
                </a:solidFill>
                <a:latin typeface="+mn-lt"/>
                <a:ea typeface="+mn-ea"/>
                <a:cs typeface="+mn-cs"/>
              </a:rPr>
              <a:t>Summary of Supplementals and Enhancements</a:t>
            </a:r>
            <a:r>
              <a:rPr lang="en-US" sz="1200" b="0" i="0" u="none" strike="noStrike" kern="1200" baseline="0" dirty="0">
                <a:solidFill>
                  <a:schemeClr val="tx1"/>
                </a:solidFill>
                <a:latin typeface="+mn-lt"/>
                <a:ea typeface="+mn-ea"/>
                <a:cs typeface="+mn-cs"/>
              </a:rPr>
              <a:t>—Enhancements can include an expansion of an existing program, the establishment of a new program, or a significant shift in program direction. The package narrative should reflect incremental expenditures and personnel requirements, as well as the method of financing for the requested enhancement for the budget year and three ensuing fiscal years, including performance measures.</a:t>
            </a:r>
          </a:p>
          <a:p>
            <a:pPr marL="628650" lvl="1" indent="-171450">
              <a:buFont typeface="Arial" panose="020B0604020202020204" pitchFamily="34" charset="0"/>
              <a:buChar char="•"/>
            </a:pPr>
            <a:r>
              <a:rPr lang="en-US" sz="1200" b="0" i="0" u="sng" strike="noStrike" kern="1200" baseline="0" dirty="0">
                <a:solidFill>
                  <a:schemeClr val="tx1"/>
                </a:solidFill>
                <a:latin typeface="+mn-lt"/>
                <a:ea typeface="+mn-ea"/>
                <a:cs typeface="+mn-cs"/>
              </a:rPr>
              <a:t>Expenditure Requests by Major Account Code</a:t>
            </a:r>
            <a:r>
              <a:rPr lang="en-US" sz="1200" b="0" i="0" u="none" strike="noStrike" kern="1200" baseline="0" dirty="0">
                <a:solidFill>
                  <a:schemeClr val="tx1"/>
                </a:solidFill>
                <a:latin typeface="+mn-lt"/>
                <a:ea typeface="+mn-ea"/>
                <a:cs typeface="+mn-cs"/>
              </a:rPr>
              <a:t>—Narrative should include an explanation of proposed expenditures by major account code category (salaries and wages, contractual services, commodities, and capital outlay) for each program. Use of historical references, where relevant, to justify the level of expenditure.  Such justification could include:</a:t>
            </a:r>
          </a:p>
          <a:p>
            <a:pPr marL="1543050" lvl="3"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Detailed description and supportive information of estimated expenditures that represent a significant portion of the overall account code request. </a:t>
            </a:r>
          </a:p>
          <a:p>
            <a:pPr marL="1543050" lvl="3"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Meaningful discussion of what expenditures will or will not accomplish.</a:t>
            </a:r>
          </a:p>
          <a:p>
            <a:pPr marL="1543050" lvl="3"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A description of the agency or program staffing pattern.</a:t>
            </a:r>
          </a:p>
          <a:p>
            <a:pPr marL="1543050" lvl="3"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A description of any lease purchase or installment purchase contracts.</a:t>
            </a:r>
          </a:p>
          <a:p>
            <a:pPr marL="1543050" lvl="3"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A description of significant adjustments to current year expenditures.</a:t>
            </a:r>
          </a:p>
          <a:p>
            <a:pPr marL="1085850" lvl="2"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Aid to Local and Grant—For any program with aid to local units of government and other assistance, the narrative description should provide a full explanation of the purpose of the aid or assistance request. If applicable, the narrative should also account for the effect of the expenditures on local governments. Additional information should include:</a:t>
            </a:r>
          </a:p>
          <a:p>
            <a:pPr marL="1543050" lvl="3"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Description of the funding sources and matching requirements.</a:t>
            </a:r>
          </a:p>
          <a:p>
            <a:pPr marL="1543050" lvl="3"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How and to whom the monies are distributed.</a:t>
            </a:r>
          </a:p>
          <a:p>
            <a:pPr marL="1543050" lvl="3"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The population served.</a:t>
            </a:r>
          </a:p>
          <a:p>
            <a:pPr marL="1543050" lvl="3"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Other revenue sources utilized by, or available to, the recipients.</a:t>
            </a:r>
          </a:p>
          <a:p>
            <a:pPr marL="1543050" lvl="3"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Any other information necessary to describe the request.</a:t>
            </a:r>
          </a:p>
          <a:p>
            <a:pPr marL="457200" lvl="1" indent="0">
              <a:buFont typeface="Arial" panose="020B0604020202020204" pitchFamily="34" charset="0"/>
              <a:buNone/>
            </a:pPr>
            <a:endParaRPr lang="en-US" dirty="0"/>
          </a:p>
          <a:p>
            <a:pPr marL="171450" indent="-171450">
              <a:buFont typeface="Arial" panose="020B0604020202020204" pitchFamily="34" charset="0"/>
              <a:buChar char="•"/>
            </a:pPr>
            <a:r>
              <a:rPr lang="en-US" dirty="0"/>
              <a:t>Explanation of Receipt Estimates—Using the DA-405 form, this narrative should </a:t>
            </a:r>
            <a:r>
              <a:rPr lang="en-US" sz="1200" b="0" i="0" u="none" strike="noStrike" kern="1200" baseline="0" dirty="0">
                <a:solidFill>
                  <a:schemeClr val="tx1"/>
                </a:solidFill>
                <a:latin typeface="+mn-lt"/>
                <a:ea typeface="+mn-ea"/>
                <a:cs typeface="+mn-cs"/>
              </a:rPr>
              <a:t>explain the methodology used to estimate resources. </a:t>
            </a:r>
            <a:r>
              <a:rPr lang="en-US" sz="1200" b="1" i="0" u="none" strike="noStrike" kern="1200" baseline="0" dirty="0">
                <a:solidFill>
                  <a:schemeClr val="tx1"/>
                </a:solidFill>
                <a:latin typeface="+mn-lt"/>
                <a:ea typeface="+mn-ea"/>
                <a:cs typeface="+mn-cs"/>
              </a:rPr>
              <a:t>A DA 405 must be completed for every budgeted fund, except for the appropriated state funds. </a:t>
            </a:r>
            <a:r>
              <a:rPr lang="en-US" sz="1200" b="0" i="0" u="none" strike="noStrike" kern="1200" baseline="0" dirty="0">
                <a:solidFill>
                  <a:schemeClr val="tx1"/>
                </a:solidFill>
                <a:latin typeface="+mn-lt"/>
                <a:ea typeface="+mn-ea"/>
                <a:cs typeface="+mn-cs"/>
              </a:rPr>
              <a:t>Information on the form must include:</a:t>
            </a:r>
          </a:p>
          <a:p>
            <a:pPr marL="1085850" lvl="2"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State law or rules and regulations that establish the fund and determine receipts that are credited to it.</a:t>
            </a:r>
          </a:p>
          <a:p>
            <a:pPr marL="1085850" lvl="2"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A description of any fee structure used in the computation of estimated revenues.</a:t>
            </a:r>
          </a:p>
          <a:p>
            <a:pPr marL="1085850" lvl="2"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The identification of any authorized or proposed fee according to the revenue account classification administered by the Department of Administration.</a:t>
            </a:r>
          </a:p>
          <a:p>
            <a:pPr marL="1085850" lvl="2"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The appropriate level of balances that should be maintained in any particular fund and an explanation of the effect upon balances of the alternative expenditure levels.</a:t>
            </a:r>
          </a:p>
          <a:p>
            <a:pPr marL="1085850" lvl="2"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Agencies receiving federal funds should include federal law or rules and regulations that govern the distribution and utilization of those funds.</a:t>
            </a:r>
          </a:p>
          <a:p>
            <a:pPr marL="1085850" lvl="2" indent="-171450">
              <a:buFont typeface="Arial" panose="020B0604020202020204" pitchFamily="34" charset="0"/>
              <a:buChar char="•"/>
            </a:pPr>
            <a:r>
              <a:rPr lang="en-US" sz="1200" b="1" i="0" u="none" strike="noStrike" kern="1200" baseline="0" dirty="0">
                <a:solidFill>
                  <a:schemeClr val="tx1"/>
                </a:solidFill>
                <a:latin typeface="+mn-lt"/>
                <a:ea typeface="+mn-ea"/>
                <a:cs typeface="+mn-cs"/>
              </a:rPr>
              <a:t>Note: </a:t>
            </a:r>
            <a:r>
              <a:rPr lang="en-US" sz="1200" b="0" i="0" u="none" strike="noStrike" kern="1200" baseline="0" dirty="0">
                <a:solidFill>
                  <a:schemeClr val="tx1"/>
                </a:solidFill>
                <a:latin typeface="+mn-lt"/>
                <a:ea typeface="+mn-ea"/>
                <a:cs typeface="+mn-cs"/>
              </a:rPr>
              <a:t>Indicate two years of actual information on the DA 405 for each fund source</a:t>
            </a:r>
            <a:endParaRPr lang="en-US" dirty="0"/>
          </a:p>
        </p:txBody>
      </p:sp>
      <p:sp>
        <p:nvSpPr>
          <p:cNvPr id="2" name="Date Placeholder 1">
            <a:extLst>
              <a:ext uri="{FF2B5EF4-FFF2-40B4-BE49-F238E27FC236}">
                <a16:creationId xmlns:a16="http://schemas.microsoft.com/office/drawing/2014/main" id="{2255D35C-474F-4E45-B32E-8C1A0A0CB027}"/>
              </a:ext>
            </a:extLst>
          </p:cNvPr>
          <p:cNvSpPr>
            <a:spLocks noGrp="1"/>
          </p:cNvSpPr>
          <p:nvPr>
            <p:ph type="dt" idx="1"/>
          </p:nvPr>
        </p:nvSpPr>
        <p:spPr/>
        <p:txBody>
          <a:bodyPr/>
          <a:lstStyle/>
          <a:p>
            <a:endParaRPr lang="en-US"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The 2016 Legislature passed, and Governor signed into law, HB 2739, the Performance Based Budgeting Initiative, also known as PBB.</a:t>
            </a:r>
          </a:p>
          <a:p>
            <a:pPr marL="171450" indent="-171450">
              <a:buFont typeface="Arial" panose="020B0604020202020204" pitchFamily="34" charset="0"/>
              <a:buChar char="•"/>
            </a:pPr>
            <a:r>
              <a:rPr lang="en-US" dirty="0"/>
              <a:t>The Initiative placed greater emphasis on performance measures, specifically how requests for additional funding in the form of enhancements/supplementals could effect them.</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Performance Based Budgeting is focused on analyzing expenditures for specific outcome measures to develop an efficiency measure or a Return on Investment per achieved Outcome.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PBB considers outputs the amount of goods or services produced by an agency.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Whereas, outcomes indicates the effectiveness of an agency’s actions, tying the output to the objectives.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Measures should be reliable, consistent, obtainable, and quantifiable.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This example relates to seatbelt laws.  Explain.</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pPr defTabSz="949568" eaLnBrk="0" fontAlgn="base" hangingPunct="0">
              <a:spcBef>
                <a:spcPct val="0"/>
              </a:spcBef>
              <a:spcAft>
                <a:spcPct val="0"/>
              </a:spcAft>
              <a:defRPr/>
            </a:pPr>
            <a:fld id="{451724EC-26A5-4261-A866-535CD2C3AA31}" type="slidenum">
              <a:rPr lang="en-US">
                <a:solidFill>
                  <a:srgbClr val="000000"/>
                </a:solidFill>
                <a:latin typeface="Times New Roman" pitchFamily="18" charset="0"/>
              </a:rPr>
              <a:pPr defTabSz="949568" eaLnBrk="0" fontAlgn="base" hangingPunct="0">
                <a:spcBef>
                  <a:spcPct val="0"/>
                </a:spcBef>
                <a:spcAft>
                  <a:spcPct val="0"/>
                </a:spcAft>
                <a:defRPr/>
              </a:pPr>
              <a:t>48</a:t>
            </a:fld>
            <a:endParaRPr lang="en-US" dirty="0">
              <a:solidFill>
                <a:srgbClr val="000000"/>
              </a:solidFill>
              <a:latin typeface="Times New Roman" pitchFamily="18" charset="0"/>
            </a:endParaRPr>
          </a:p>
        </p:txBody>
      </p:sp>
      <p:sp>
        <p:nvSpPr>
          <p:cNvPr id="5" name="Date Placeholder 4">
            <a:extLst>
              <a:ext uri="{FF2B5EF4-FFF2-40B4-BE49-F238E27FC236}">
                <a16:creationId xmlns:a16="http://schemas.microsoft.com/office/drawing/2014/main" id="{7A1E1AA2-8495-426B-BE21-4C46F7163092}"/>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83993184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There is a breadth of information about Performance Based Budgeting in the Budget Instructions and in other links on the DOB website.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We strongly encourage you to visit the instructions to determine the best measures to establish for your agency.</a:t>
            </a:r>
          </a:p>
          <a:p>
            <a:endParaRPr lang="en-US" dirty="0"/>
          </a:p>
        </p:txBody>
      </p:sp>
      <p:sp>
        <p:nvSpPr>
          <p:cNvPr id="4" name="Slide Number Placeholder 3"/>
          <p:cNvSpPr>
            <a:spLocks noGrp="1"/>
          </p:cNvSpPr>
          <p:nvPr>
            <p:ph type="sldNum" sz="quarter" idx="5"/>
          </p:nvPr>
        </p:nvSpPr>
        <p:spPr/>
        <p:txBody>
          <a:bodyPr/>
          <a:lstStyle/>
          <a:p>
            <a:fld id="{E5CABD8B-01F8-4C9A-A05D-AE75A49176E3}" type="slidenum">
              <a:rPr lang="en-US" smtClean="0"/>
              <a:t>49</a:t>
            </a:fld>
            <a:endParaRPr lang="en-US" dirty="0"/>
          </a:p>
        </p:txBody>
      </p:sp>
      <p:sp>
        <p:nvSpPr>
          <p:cNvPr id="5" name="Date Placeholder 4">
            <a:extLst>
              <a:ext uri="{FF2B5EF4-FFF2-40B4-BE49-F238E27FC236}">
                <a16:creationId xmlns:a16="http://schemas.microsoft.com/office/drawing/2014/main" id="{A77D57E5-0F34-44C5-AC8C-1F024A4F4FD3}"/>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144625863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defTabSz="949568">
              <a:defRPr>
                <a:solidFill>
                  <a:schemeClr val="tx1"/>
                </a:solidFill>
                <a:latin typeface="Arial" charset="0"/>
              </a:defRPr>
            </a:lvl1pPr>
            <a:lvl2pPr marL="757066" indent="-291179" defTabSz="949568">
              <a:defRPr>
                <a:solidFill>
                  <a:schemeClr val="tx1"/>
                </a:solidFill>
                <a:latin typeface="Arial" charset="0"/>
              </a:defRPr>
            </a:lvl2pPr>
            <a:lvl3pPr marL="1164717" indent="-232943" defTabSz="949568">
              <a:defRPr>
                <a:solidFill>
                  <a:schemeClr val="tx1"/>
                </a:solidFill>
                <a:latin typeface="Arial" charset="0"/>
              </a:defRPr>
            </a:lvl3pPr>
            <a:lvl4pPr marL="1630604" indent="-232943" defTabSz="949568">
              <a:defRPr>
                <a:solidFill>
                  <a:schemeClr val="tx1"/>
                </a:solidFill>
                <a:latin typeface="Arial" charset="0"/>
              </a:defRPr>
            </a:lvl4pPr>
            <a:lvl5pPr marL="2096491" indent="-232943" defTabSz="949568">
              <a:defRPr>
                <a:solidFill>
                  <a:schemeClr val="tx1"/>
                </a:solidFill>
                <a:latin typeface="Arial" charset="0"/>
              </a:defRPr>
            </a:lvl5pPr>
            <a:lvl6pPr marL="2562377" indent="-232943" defTabSz="949568" eaLnBrk="0" fontAlgn="base" hangingPunct="0">
              <a:spcBef>
                <a:spcPct val="0"/>
              </a:spcBef>
              <a:spcAft>
                <a:spcPct val="0"/>
              </a:spcAft>
              <a:defRPr>
                <a:solidFill>
                  <a:schemeClr val="tx1"/>
                </a:solidFill>
                <a:latin typeface="Arial" charset="0"/>
              </a:defRPr>
            </a:lvl6pPr>
            <a:lvl7pPr marL="3028264" indent="-232943" defTabSz="949568" eaLnBrk="0" fontAlgn="base" hangingPunct="0">
              <a:spcBef>
                <a:spcPct val="0"/>
              </a:spcBef>
              <a:spcAft>
                <a:spcPct val="0"/>
              </a:spcAft>
              <a:defRPr>
                <a:solidFill>
                  <a:schemeClr val="tx1"/>
                </a:solidFill>
                <a:latin typeface="Arial" charset="0"/>
              </a:defRPr>
            </a:lvl7pPr>
            <a:lvl8pPr marL="3494151" indent="-232943" defTabSz="949568" eaLnBrk="0" fontAlgn="base" hangingPunct="0">
              <a:spcBef>
                <a:spcPct val="0"/>
              </a:spcBef>
              <a:spcAft>
                <a:spcPct val="0"/>
              </a:spcAft>
              <a:defRPr>
                <a:solidFill>
                  <a:schemeClr val="tx1"/>
                </a:solidFill>
                <a:latin typeface="Arial" charset="0"/>
              </a:defRPr>
            </a:lvl8pPr>
            <a:lvl9pPr marL="3960038" indent="-232943" defTabSz="949568" eaLnBrk="0" fontAlgn="base" hangingPunct="0">
              <a:spcBef>
                <a:spcPct val="0"/>
              </a:spcBef>
              <a:spcAft>
                <a:spcPct val="0"/>
              </a:spcAft>
              <a:defRPr>
                <a:solidFill>
                  <a:schemeClr val="tx1"/>
                </a:solidFill>
                <a:latin typeface="Arial" charset="0"/>
              </a:defRPr>
            </a:lvl9pPr>
          </a:lstStyle>
          <a:p>
            <a:fld id="{DD1CE5E5-7889-4412-9331-5FFF467D5607}" type="slidenum">
              <a:rPr lang="en-US" smtClean="0">
                <a:latin typeface="Times New Roman" pitchFamily="18" charset="0"/>
              </a:rPr>
              <a:pPr/>
              <a:t>50</a:t>
            </a:fld>
            <a:endParaRPr lang="en-US" dirty="0">
              <a:latin typeface="Times New Roman" pitchFamily="18" charset="0"/>
            </a:endParaRPr>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pPr marL="171450" lvl="0" indent="-171450">
              <a:buFont typeface="Arial" panose="020B0604020202020204" pitchFamily="34" charset="0"/>
              <a:buChar char="•"/>
            </a:pPr>
            <a:r>
              <a:rPr lang="en-US" dirty="0"/>
              <a:t>Components of your budget could also include capital improvements, children’s services, and technology project requests.</a:t>
            </a:r>
          </a:p>
          <a:p>
            <a:pPr marL="628650" lvl="1" indent="-171450">
              <a:buFont typeface="Arial" panose="020B0604020202020204" pitchFamily="34" charset="0"/>
              <a:buChar char="•"/>
            </a:pPr>
            <a:r>
              <a:rPr lang="en-US" dirty="0"/>
              <a:t>The Capital Improvements budget is due to the Division of the Budget each year by July 1.</a:t>
            </a:r>
          </a:p>
          <a:p>
            <a:pPr marL="1085850" lvl="2" indent="-171450">
              <a:buFont typeface="Arial" panose="020B0604020202020204" pitchFamily="34" charset="0"/>
              <a:buChar char="•"/>
            </a:pPr>
            <a:r>
              <a:rPr lang="en-US" dirty="0"/>
              <a:t>The CI request sis submitted to our office on the DA-418a form—Five-Year CI Plan (a comprehensive look at all projects) &amp; DA-418b form—Project Request Explanation (a detailed explanation of each project requested)</a:t>
            </a:r>
          </a:p>
          <a:p>
            <a:pPr marL="1085850" lvl="2" indent="-171450">
              <a:buFont typeface="Arial" panose="020B0604020202020204" pitchFamily="34" charset="0"/>
              <a:buChar char="•"/>
            </a:pPr>
            <a:r>
              <a:rPr lang="en-US" dirty="0"/>
              <a:t>Sometimes what’s entered into IBARS does not correlate to what was previously reflected on the DA-418a and DA-418b submitted to our office.  Please do your best to make to the numbers are the same.</a:t>
            </a:r>
          </a:p>
          <a:p>
            <a:pPr marL="171450" indent="-171450">
              <a:buFont typeface="Arial" panose="020B0604020202020204" pitchFamily="34" charset="0"/>
              <a:buChar char="•"/>
            </a:pPr>
            <a:r>
              <a:rPr lang="en-US" dirty="0"/>
              <a:t>An agency’s Children’s Services Budget is submitted on the DA-417 form</a:t>
            </a:r>
          </a:p>
          <a:p>
            <a:pPr marL="628650" lvl="1" indent="-171450">
              <a:buFont typeface="Arial" panose="020B0604020202020204" pitchFamily="34" charset="0"/>
              <a:buChar char="•"/>
            </a:pPr>
            <a:r>
              <a:rPr lang="en-US" dirty="0"/>
              <a:t>The form includes a summary of each program, an estimate of costs by program and the number of children or families served.</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When submitting the form each agency should also make sure their analyst has up-to-date narrative for its children’s programs. </a:t>
            </a:r>
          </a:p>
          <a:p>
            <a:pPr marL="171450" indent="-171450">
              <a:buFont typeface="Arial" panose="020B0604020202020204" pitchFamily="34" charset="0"/>
              <a:buChar char="•"/>
            </a:pPr>
            <a:r>
              <a:rPr lang="en-US" dirty="0"/>
              <a:t>Technology Project Requests—State law requires agencies to produce planning and programming documents for information technology projects costing greater than $250,000.</a:t>
            </a:r>
          </a:p>
          <a:p>
            <a:pPr marL="628650" lvl="1" indent="-171450">
              <a:buFont typeface="Arial" panose="020B0604020202020204" pitchFamily="34" charset="0"/>
              <a:buChar char="•"/>
            </a:pPr>
            <a:r>
              <a:rPr lang="en-US" dirty="0"/>
              <a:t>Agencies should visit the Office of Information Technology Services website to complete such requests.</a:t>
            </a:r>
          </a:p>
          <a:p>
            <a:pPr marL="628650" lvl="1" indent="-171450">
              <a:buFont typeface="Arial" panose="020B0604020202020204" pitchFamily="34" charset="0"/>
              <a:buChar char="•"/>
            </a:pPr>
            <a:r>
              <a:rPr lang="en-US" dirty="0"/>
              <a:t>Additional instructions regarding completing these requests can also be found on the DOB website. </a:t>
            </a:r>
          </a:p>
          <a:p>
            <a:endParaRPr lang="en-US" dirty="0"/>
          </a:p>
        </p:txBody>
      </p:sp>
      <p:sp>
        <p:nvSpPr>
          <p:cNvPr id="2" name="Date Placeholder 1">
            <a:extLst>
              <a:ext uri="{FF2B5EF4-FFF2-40B4-BE49-F238E27FC236}">
                <a16:creationId xmlns:a16="http://schemas.microsoft.com/office/drawing/2014/main" id="{033E17C0-087B-4E43-A56E-6FFB36736850}"/>
              </a:ext>
            </a:extLst>
          </p:cNvPr>
          <p:cNvSpPr>
            <a:spLocks noGrp="1"/>
          </p:cNvSpPr>
          <p:nvPr>
            <p:ph type="dt" idx="1"/>
          </p:nvPr>
        </p:nvSpPr>
        <p:spPr/>
        <p:txBody>
          <a:bodyPr/>
          <a:lstStyle/>
          <a:p>
            <a:endParaRPr lang="en-US"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defTabSz="949568">
              <a:defRPr>
                <a:solidFill>
                  <a:schemeClr val="tx1"/>
                </a:solidFill>
                <a:latin typeface="Arial" charset="0"/>
              </a:defRPr>
            </a:lvl1pPr>
            <a:lvl2pPr marL="757066" indent="-291179" defTabSz="949568">
              <a:defRPr>
                <a:solidFill>
                  <a:schemeClr val="tx1"/>
                </a:solidFill>
                <a:latin typeface="Arial" charset="0"/>
              </a:defRPr>
            </a:lvl2pPr>
            <a:lvl3pPr marL="1164717" indent="-232943" defTabSz="949568">
              <a:defRPr>
                <a:solidFill>
                  <a:schemeClr val="tx1"/>
                </a:solidFill>
                <a:latin typeface="Arial" charset="0"/>
              </a:defRPr>
            </a:lvl3pPr>
            <a:lvl4pPr marL="1630604" indent="-232943" defTabSz="949568">
              <a:defRPr>
                <a:solidFill>
                  <a:schemeClr val="tx1"/>
                </a:solidFill>
                <a:latin typeface="Arial" charset="0"/>
              </a:defRPr>
            </a:lvl4pPr>
            <a:lvl5pPr marL="2096491" indent="-232943" defTabSz="949568">
              <a:defRPr>
                <a:solidFill>
                  <a:schemeClr val="tx1"/>
                </a:solidFill>
                <a:latin typeface="Arial" charset="0"/>
              </a:defRPr>
            </a:lvl5pPr>
            <a:lvl6pPr marL="2562377" indent="-232943" defTabSz="949568" eaLnBrk="0" fontAlgn="base" hangingPunct="0">
              <a:spcBef>
                <a:spcPct val="0"/>
              </a:spcBef>
              <a:spcAft>
                <a:spcPct val="0"/>
              </a:spcAft>
              <a:defRPr>
                <a:solidFill>
                  <a:schemeClr val="tx1"/>
                </a:solidFill>
                <a:latin typeface="Arial" charset="0"/>
              </a:defRPr>
            </a:lvl6pPr>
            <a:lvl7pPr marL="3028264" indent="-232943" defTabSz="949568" eaLnBrk="0" fontAlgn="base" hangingPunct="0">
              <a:spcBef>
                <a:spcPct val="0"/>
              </a:spcBef>
              <a:spcAft>
                <a:spcPct val="0"/>
              </a:spcAft>
              <a:defRPr>
                <a:solidFill>
                  <a:schemeClr val="tx1"/>
                </a:solidFill>
                <a:latin typeface="Arial" charset="0"/>
              </a:defRPr>
            </a:lvl7pPr>
            <a:lvl8pPr marL="3494151" indent="-232943" defTabSz="949568" eaLnBrk="0" fontAlgn="base" hangingPunct="0">
              <a:spcBef>
                <a:spcPct val="0"/>
              </a:spcBef>
              <a:spcAft>
                <a:spcPct val="0"/>
              </a:spcAft>
              <a:defRPr>
                <a:solidFill>
                  <a:schemeClr val="tx1"/>
                </a:solidFill>
                <a:latin typeface="Arial" charset="0"/>
              </a:defRPr>
            </a:lvl8pPr>
            <a:lvl9pPr marL="3960038" indent="-232943" defTabSz="949568" eaLnBrk="0" fontAlgn="base" hangingPunct="0">
              <a:spcBef>
                <a:spcPct val="0"/>
              </a:spcBef>
              <a:spcAft>
                <a:spcPct val="0"/>
              </a:spcAft>
              <a:defRPr>
                <a:solidFill>
                  <a:schemeClr val="tx1"/>
                </a:solidFill>
                <a:latin typeface="Arial" charset="0"/>
              </a:defRPr>
            </a:lvl9pPr>
          </a:lstStyle>
          <a:p>
            <a:fld id="{EFFCF0BD-2FAD-4A63-B65F-E2C40076D759}" type="slidenum">
              <a:rPr lang="en-US" smtClean="0">
                <a:latin typeface="Times New Roman" pitchFamily="18" charset="0"/>
              </a:rPr>
              <a:pPr/>
              <a:t>51</a:t>
            </a:fld>
            <a:endParaRPr lang="en-US" dirty="0">
              <a:latin typeface="Times New Roman" pitchFamily="18" charset="0"/>
            </a:endParaRPr>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pPr marL="171450" indent="-171450">
              <a:buFont typeface="Arial" panose="020B0604020202020204" pitchFamily="34" charset="0"/>
              <a:buChar char="•"/>
            </a:pPr>
            <a:r>
              <a:rPr lang="en-US" dirty="0"/>
              <a:t>Forms required to successfully submit your budget include forms that are generated by IBARS and forms generated outside IBARS.</a:t>
            </a:r>
          </a:p>
          <a:p>
            <a:pPr marL="171450" indent="-171450">
              <a:buFont typeface="Arial" panose="020B0604020202020204" pitchFamily="34" charset="0"/>
              <a:buChar char="•"/>
            </a:pPr>
            <a:r>
              <a:rPr lang="en-US" dirty="0"/>
              <a:t>Forms generated by IBARS include (see slide) (expenditure summary by program, fund, and record class).</a:t>
            </a:r>
          </a:p>
          <a:p>
            <a:pPr marL="628650" lvl="1" indent="-171450">
              <a:buFont typeface="Arial" panose="020B0604020202020204" pitchFamily="34" charset="0"/>
              <a:buChar char="•"/>
            </a:pPr>
            <a:r>
              <a:rPr lang="en-US" dirty="0"/>
              <a:t>Instructions for running reports and how they tie directly to the data submitted in the three modules in IBARS can be found in the IBARS User Manual on the DOB website.</a:t>
            </a:r>
          </a:p>
          <a:p>
            <a:pPr marL="628650" lvl="1" indent="-171450">
              <a:buFont typeface="Arial" panose="020B0604020202020204" pitchFamily="34" charset="0"/>
              <a:buChar char="•"/>
            </a:pPr>
            <a:r>
              <a:rPr lang="en-US" dirty="0"/>
              <a:t>These forms should be ran periodically while entering your budget data in IBARS.</a:t>
            </a:r>
          </a:p>
          <a:p>
            <a:pPr marL="628650" lvl="1" indent="-171450">
              <a:buFont typeface="Arial" panose="020B0604020202020204" pitchFamily="34" charset="0"/>
              <a:buChar char="•"/>
            </a:pPr>
            <a:r>
              <a:rPr lang="en-US" dirty="0"/>
              <a:t>Forms should be compared to reports ran from the Z version, which is your approved budget.</a:t>
            </a:r>
          </a:p>
          <a:p>
            <a:pPr marL="628650" lvl="1" indent="-171450">
              <a:buFont typeface="Arial" panose="020B0604020202020204" pitchFamily="34" charset="0"/>
              <a:buChar char="•"/>
            </a:pPr>
            <a:r>
              <a:rPr lang="en-US" dirty="0"/>
              <a:t>Numbers should match what is reflected on form generated outside the budget system.</a:t>
            </a:r>
          </a:p>
          <a:p>
            <a:pPr marL="171450" indent="-171450">
              <a:buFont typeface="Arial" panose="020B0604020202020204" pitchFamily="34" charset="0"/>
              <a:buChar char="•"/>
            </a:pPr>
            <a:r>
              <a:rPr lang="en-US" dirty="0"/>
              <a:t>Forms generated outside the budget system:</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Agencies can find good examples of how information should be structured on these forms in the budget instructions.</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Generally agencies start by using what they already have stored on their computer or passed down by their predecessor.</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However, a template can be provided by your Budget Analyst.</a:t>
            </a:r>
          </a:p>
          <a:p>
            <a:pPr marL="457200" lvl="1" indent="0">
              <a:buFont typeface="Arial" panose="020B0604020202020204" pitchFamily="34" charset="0"/>
              <a:buNone/>
            </a:pPr>
            <a:endParaRPr lang="en-US" dirty="0"/>
          </a:p>
        </p:txBody>
      </p:sp>
      <p:sp>
        <p:nvSpPr>
          <p:cNvPr id="2" name="Date Placeholder 1">
            <a:extLst>
              <a:ext uri="{FF2B5EF4-FFF2-40B4-BE49-F238E27FC236}">
                <a16:creationId xmlns:a16="http://schemas.microsoft.com/office/drawing/2014/main" id="{C5F7CDC3-E83C-4777-B449-385C78F24FC4}"/>
              </a:ext>
            </a:extLst>
          </p:cNvPr>
          <p:cNvSpPr>
            <a:spLocks noGrp="1"/>
          </p:cNvSpPr>
          <p:nvPr>
            <p:ph type="dt" idx="1"/>
          </p:nvPr>
        </p:nvSpPr>
        <p:spPr/>
        <p:txBody>
          <a:bodyPr/>
          <a:lstStyle/>
          <a:p>
            <a:endParaRPr lang="en-US"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r>
              <a:rPr lang="en-US" dirty="0"/>
              <a:t>As for Key Dates…</a:t>
            </a:r>
          </a:p>
          <a:p>
            <a:pPr marL="174708" indent="-174708">
              <a:buFont typeface="Arial" panose="020B0604020202020204" pitchFamily="34" charset="0"/>
              <a:buChar char="•"/>
            </a:pPr>
            <a:r>
              <a:rPr lang="en-US" dirty="0"/>
              <a:t>The Internet Budget and Reporting System opens August 15, 2025</a:t>
            </a:r>
          </a:p>
          <a:p>
            <a:pPr marL="174708" indent="-174708">
              <a:buFont typeface="Arial" panose="020B0604020202020204" pitchFamily="34" charset="0"/>
              <a:buChar char="•"/>
            </a:pPr>
            <a:r>
              <a:rPr lang="en-US" dirty="0"/>
              <a:t>Budget Submissions are due Monday, September 15, 2025. </a:t>
            </a:r>
          </a:p>
          <a:p>
            <a:pPr marL="174708" indent="-174708">
              <a:buFont typeface="Arial" panose="020B0604020202020204" pitchFamily="34" charset="0"/>
              <a:buChar char="•"/>
            </a:pPr>
            <a:r>
              <a:rPr lang="en-US" dirty="0"/>
              <a:t>By this date you should have submitted your budget in IBARS after reviewing the Position Detail Data module, the Budget Request Summary module, the Special Fund Balance module and any change packages for accuracy and clicking each module to complete.</a:t>
            </a:r>
          </a:p>
          <a:p>
            <a:pPr marL="174708" indent="-174708">
              <a:buFont typeface="Arial" panose="020B0604020202020204" pitchFamily="34" charset="0"/>
              <a:buChar char="•"/>
            </a:pPr>
            <a:r>
              <a:rPr lang="en-US" dirty="0"/>
              <a:t>Reviewing for accuracy is important so that your Budget Analyst does not have to request you to resubmit and to avoid any delays.</a:t>
            </a:r>
          </a:p>
          <a:p>
            <a:pPr marL="174708" indent="-174708">
              <a:buFont typeface="Arial" panose="020B0604020202020204" pitchFamily="34" charset="0"/>
              <a:buChar char="•"/>
            </a:pPr>
            <a:r>
              <a:rPr lang="en-US" dirty="0"/>
              <a:t>Before submitting, we suggest users run a SR06 Budget Validation report to make sure funding and expenditures are in balance.</a:t>
            </a:r>
          </a:p>
          <a:p>
            <a:pPr marL="174708" indent="-174708">
              <a:buFont typeface="Arial" panose="020B0604020202020204" pitchFamily="34" charset="0"/>
              <a:buChar char="•"/>
            </a:pPr>
            <a:r>
              <a:rPr lang="en-US" dirty="0"/>
              <a:t>Also, make sure you have selected the appropriate agency working version before clicking “submit,” if you have created more than one version. </a:t>
            </a:r>
          </a:p>
          <a:p>
            <a:pPr marL="174708" indent="-174708">
              <a:buFont typeface="Arial" panose="020B0604020202020204" pitchFamily="34" charset="0"/>
              <a:buChar char="•"/>
            </a:pPr>
            <a:r>
              <a:rPr lang="en-US" dirty="0"/>
              <a:t>Finally, when submitting your narrative, be sure to deliver two printed copies to the Division of the Budget and one to your fiscal analyst at the Kansas Legislative Research Department.</a:t>
            </a:r>
          </a:p>
          <a:p>
            <a:pPr marL="174708" indent="-174708">
              <a:buFont typeface="Arial" panose="020B0604020202020204" pitchFamily="34" charset="0"/>
              <a:buChar char="•"/>
            </a:pPr>
            <a:r>
              <a:rPr lang="en-US" dirty="0"/>
              <a:t>Last, email an electronic copy of your budget to your budget analyst </a:t>
            </a:r>
            <a:r>
              <a:rPr lang="en-US" b="0" dirty="0"/>
              <a:t>in</a:t>
            </a:r>
            <a:r>
              <a:rPr lang="en-US" b="1" dirty="0"/>
              <a:t> one document</a:t>
            </a:r>
            <a:r>
              <a:rPr lang="en-US" dirty="0"/>
              <a:t>. </a:t>
            </a:r>
          </a:p>
          <a:p>
            <a:pPr marL="174708" indent="-174708">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pPr>
              <a:defRPr/>
            </a:pPr>
            <a:fld id="{451724EC-26A5-4261-A866-535CD2C3AA31}" type="slidenum">
              <a:rPr lang="en-US" smtClean="0"/>
              <a:pPr>
                <a:defRPr/>
              </a:pPr>
              <a:t>52</a:t>
            </a:fld>
            <a:endParaRPr lang="en-US" dirty="0"/>
          </a:p>
        </p:txBody>
      </p:sp>
      <p:sp>
        <p:nvSpPr>
          <p:cNvPr id="5" name="Date Placeholder 4">
            <a:extLst>
              <a:ext uri="{FF2B5EF4-FFF2-40B4-BE49-F238E27FC236}">
                <a16:creationId xmlns:a16="http://schemas.microsoft.com/office/drawing/2014/main" id="{61D74926-D9B4-4E04-8BBB-F82635879CFC}"/>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204120782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defTabSz="949568">
              <a:defRPr>
                <a:solidFill>
                  <a:schemeClr val="tx1"/>
                </a:solidFill>
                <a:latin typeface="Arial" charset="0"/>
              </a:defRPr>
            </a:lvl1pPr>
            <a:lvl2pPr marL="757066" indent="-291179" defTabSz="949568">
              <a:defRPr>
                <a:solidFill>
                  <a:schemeClr val="tx1"/>
                </a:solidFill>
                <a:latin typeface="Arial" charset="0"/>
              </a:defRPr>
            </a:lvl2pPr>
            <a:lvl3pPr marL="1164717" indent="-232943" defTabSz="949568">
              <a:defRPr>
                <a:solidFill>
                  <a:schemeClr val="tx1"/>
                </a:solidFill>
                <a:latin typeface="Arial" charset="0"/>
              </a:defRPr>
            </a:lvl3pPr>
            <a:lvl4pPr marL="1630604" indent="-232943" defTabSz="949568">
              <a:defRPr>
                <a:solidFill>
                  <a:schemeClr val="tx1"/>
                </a:solidFill>
                <a:latin typeface="Arial" charset="0"/>
              </a:defRPr>
            </a:lvl4pPr>
            <a:lvl5pPr marL="2096491" indent="-232943" defTabSz="949568">
              <a:defRPr>
                <a:solidFill>
                  <a:schemeClr val="tx1"/>
                </a:solidFill>
                <a:latin typeface="Arial" charset="0"/>
              </a:defRPr>
            </a:lvl5pPr>
            <a:lvl6pPr marL="2562377" indent="-232943" defTabSz="949568" eaLnBrk="0" fontAlgn="base" hangingPunct="0">
              <a:spcBef>
                <a:spcPct val="0"/>
              </a:spcBef>
              <a:spcAft>
                <a:spcPct val="0"/>
              </a:spcAft>
              <a:defRPr>
                <a:solidFill>
                  <a:schemeClr val="tx1"/>
                </a:solidFill>
                <a:latin typeface="Arial" charset="0"/>
              </a:defRPr>
            </a:lvl6pPr>
            <a:lvl7pPr marL="3028264" indent="-232943" defTabSz="949568" eaLnBrk="0" fontAlgn="base" hangingPunct="0">
              <a:spcBef>
                <a:spcPct val="0"/>
              </a:spcBef>
              <a:spcAft>
                <a:spcPct val="0"/>
              </a:spcAft>
              <a:defRPr>
                <a:solidFill>
                  <a:schemeClr val="tx1"/>
                </a:solidFill>
                <a:latin typeface="Arial" charset="0"/>
              </a:defRPr>
            </a:lvl7pPr>
            <a:lvl8pPr marL="3494151" indent="-232943" defTabSz="949568" eaLnBrk="0" fontAlgn="base" hangingPunct="0">
              <a:spcBef>
                <a:spcPct val="0"/>
              </a:spcBef>
              <a:spcAft>
                <a:spcPct val="0"/>
              </a:spcAft>
              <a:defRPr>
                <a:solidFill>
                  <a:schemeClr val="tx1"/>
                </a:solidFill>
                <a:latin typeface="Arial" charset="0"/>
              </a:defRPr>
            </a:lvl8pPr>
            <a:lvl9pPr marL="3960038" indent="-232943" defTabSz="949568" eaLnBrk="0" fontAlgn="base" hangingPunct="0">
              <a:spcBef>
                <a:spcPct val="0"/>
              </a:spcBef>
              <a:spcAft>
                <a:spcPct val="0"/>
              </a:spcAft>
              <a:defRPr>
                <a:solidFill>
                  <a:schemeClr val="tx1"/>
                </a:solidFill>
                <a:latin typeface="Arial" charset="0"/>
              </a:defRPr>
            </a:lvl9pPr>
          </a:lstStyle>
          <a:p>
            <a:fld id="{89594C75-E983-4C2F-A919-4F3E4F022666}" type="slidenum">
              <a:rPr lang="en-US" smtClean="0">
                <a:latin typeface="Times New Roman" pitchFamily="18" charset="0"/>
              </a:rPr>
              <a:pPr/>
              <a:t>53</a:t>
            </a:fld>
            <a:endParaRPr lang="en-US" dirty="0">
              <a:latin typeface="Times New Roman" pitchFamily="18" charset="0"/>
            </a:endParaRPr>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pPr marL="174708" indent="-174708">
              <a:buFont typeface="Arial" panose="020B0604020202020204" pitchFamily="34" charset="0"/>
              <a:buChar char="•"/>
            </a:pPr>
            <a:r>
              <a:rPr lang="en-US" dirty="0"/>
              <a:t>Most resources you need to complete your budget or one of the additional requirements just discussed can be found on our website at http://budget.kansas.gov</a:t>
            </a:r>
          </a:p>
          <a:p>
            <a:pPr marL="631908" lvl="1" indent="-174708">
              <a:buFont typeface="Arial" panose="020B0604020202020204" pitchFamily="34" charset="0"/>
              <a:buChar char="•"/>
            </a:pPr>
            <a:r>
              <a:rPr lang="en-US" dirty="0"/>
              <a:t>Here you will find the FY 2020 Budget Instructions with Cost Indices which is your primary resource for budget procedures</a:t>
            </a:r>
          </a:p>
          <a:p>
            <a:pPr marL="631908" lvl="1" indent="-174708">
              <a:buFont typeface="Arial" panose="020B0604020202020204" pitchFamily="34" charset="0"/>
              <a:buChar char="•"/>
            </a:pPr>
            <a:r>
              <a:rPr lang="en-US" dirty="0"/>
              <a:t>Performance Based Budgeting Resources</a:t>
            </a:r>
          </a:p>
          <a:p>
            <a:pPr marL="631908" lvl="1" indent="-174708">
              <a:buFont typeface="Arial" panose="020B0604020202020204" pitchFamily="34" charset="0"/>
              <a:buChar char="•"/>
            </a:pPr>
            <a:r>
              <a:rPr lang="en-US" dirty="0"/>
              <a:t>The IBARS User Manual</a:t>
            </a:r>
          </a:p>
          <a:p>
            <a:pPr marL="631908" lvl="1" indent="-174708">
              <a:buFont typeface="Arial" panose="020B0604020202020204" pitchFamily="34" charset="0"/>
              <a:buChar char="•"/>
            </a:pPr>
            <a:r>
              <a:rPr lang="en-US" dirty="0"/>
              <a:t>And Official Budget Publications including the Governor’s Budget Report and the Comparison Report</a:t>
            </a:r>
          </a:p>
          <a:p>
            <a:pPr marL="174708" indent="-174708">
              <a:buFont typeface="Arial" panose="020B0604020202020204" pitchFamily="34" charset="0"/>
              <a:buChar char="•"/>
            </a:pPr>
            <a:r>
              <a:rPr lang="en-US" dirty="0"/>
              <a:t>The Sessions Laws of Kansas are located on the Secretary of State’s website (www.sos.ks.gov).</a:t>
            </a:r>
          </a:p>
          <a:p>
            <a:pPr marL="174708" indent="-174708">
              <a:buFont typeface="Arial" panose="020B0604020202020204" pitchFamily="34" charset="0"/>
              <a:buChar char="•"/>
            </a:pPr>
            <a:r>
              <a:rPr lang="en-US" dirty="0"/>
              <a:t>If there is something you’re looking for and cannot find, feel free to contact your Budget Analyst.</a:t>
            </a:r>
          </a:p>
          <a:p>
            <a:pPr marL="174708" indent="-174708">
              <a:buFont typeface="Arial" panose="020B0604020202020204" pitchFamily="34" charset="0"/>
              <a:buChar char="•"/>
            </a:pPr>
            <a:endParaRPr lang="en-US" dirty="0"/>
          </a:p>
          <a:p>
            <a:endParaRPr lang="en-US" dirty="0"/>
          </a:p>
        </p:txBody>
      </p:sp>
      <p:sp>
        <p:nvSpPr>
          <p:cNvPr id="2" name="Date Placeholder 1">
            <a:extLst>
              <a:ext uri="{FF2B5EF4-FFF2-40B4-BE49-F238E27FC236}">
                <a16:creationId xmlns:a16="http://schemas.microsoft.com/office/drawing/2014/main" id="{A8D6C13D-14EA-4D89-8F82-A2D469667D08}"/>
              </a:ext>
            </a:extLst>
          </p:cNvPr>
          <p:cNvSpPr>
            <a:spLocks noGrp="1"/>
          </p:cNvSpPr>
          <p:nvPr>
            <p:ph type="dt" idx="1"/>
          </p:nvPr>
        </p:nvSpPr>
        <p:spPr/>
        <p:txBody>
          <a:bodyPr/>
          <a:lstStyle/>
          <a:p>
            <a:endParaRPr lang="en-US" dirty="0"/>
          </a:p>
        </p:txBody>
      </p:sp>
    </p:spTree>
    <p:extLst>
      <p:ext uri="{BB962C8B-B14F-4D97-AF65-F5344CB8AC3E}">
        <p14:creationId xmlns:p14="http://schemas.microsoft.com/office/powerpoint/2010/main" val="269633733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defTabSz="949568">
              <a:defRPr>
                <a:solidFill>
                  <a:schemeClr val="tx1"/>
                </a:solidFill>
                <a:latin typeface="Arial" charset="0"/>
              </a:defRPr>
            </a:lvl1pPr>
            <a:lvl2pPr marL="757066" indent="-291179" defTabSz="949568">
              <a:defRPr>
                <a:solidFill>
                  <a:schemeClr val="tx1"/>
                </a:solidFill>
                <a:latin typeface="Arial" charset="0"/>
              </a:defRPr>
            </a:lvl2pPr>
            <a:lvl3pPr marL="1164717" indent="-232943" defTabSz="949568">
              <a:defRPr>
                <a:solidFill>
                  <a:schemeClr val="tx1"/>
                </a:solidFill>
                <a:latin typeface="Arial" charset="0"/>
              </a:defRPr>
            </a:lvl3pPr>
            <a:lvl4pPr marL="1630604" indent="-232943" defTabSz="949568">
              <a:defRPr>
                <a:solidFill>
                  <a:schemeClr val="tx1"/>
                </a:solidFill>
                <a:latin typeface="Arial" charset="0"/>
              </a:defRPr>
            </a:lvl4pPr>
            <a:lvl5pPr marL="2096491" indent="-232943" defTabSz="949568">
              <a:defRPr>
                <a:solidFill>
                  <a:schemeClr val="tx1"/>
                </a:solidFill>
                <a:latin typeface="Arial" charset="0"/>
              </a:defRPr>
            </a:lvl5pPr>
            <a:lvl6pPr marL="2562377" indent="-232943" defTabSz="949568" eaLnBrk="0" fontAlgn="base" hangingPunct="0">
              <a:spcBef>
                <a:spcPct val="0"/>
              </a:spcBef>
              <a:spcAft>
                <a:spcPct val="0"/>
              </a:spcAft>
              <a:defRPr>
                <a:solidFill>
                  <a:schemeClr val="tx1"/>
                </a:solidFill>
                <a:latin typeface="Arial" charset="0"/>
              </a:defRPr>
            </a:lvl6pPr>
            <a:lvl7pPr marL="3028264" indent="-232943" defTabSz="949568" eaLnBrk="0" fontAlgn="base" hangingPunct="0">
              <a:spcBef>
                <a:spcPct val="0"/>
              </a:spcBef>
              <a:spcAft>
                <a:spcPct val="0"/>
              </a:spcAft>
              <a:defRPr>
                <a:solidFill>
                  <a:schemeClr val="tx1"/>
                </a:solidFill>
                <a:latin typeface="Arial" charset="0"/>
              </a:defRPr>
            </a:lvl7pPr>
            <a:lvl8pPr marL="3494151" indent="-232943" defTabSz="949568" eaLnBrk="0" fontAlgn="base" hangingPunct="0">
              <a:spcBef>
                <a:spcPct val="0"/>
              </a:spcBef>
              <a:spcAft>
                <a:spcPct val="0"/>
              </a:spcAft>
              <a:defRPr>
                <a:solidFill>
                  <a:schemeClr val="tx1"/>
                </a:solidFill>
                <a:latin typeface="Arial" charset="0"/>
              </a:defRPr>
            </a:lvl8pPr>
            <a:lvl9pPr marL="3960038" indent="-232943" defTabSz="949568" eaLnBrk="0" fontAlgn="base" hangingPunct="0">
              <a:spcBef>
                <a:spcPct val="0"/>
              </a:spcBef>
              <a:spcAft>
                <a:spcPct val="0"/>
              </a:spcAft>
              <a:defRPr>
                <a:solidFill>
                  <a:schemeClr val="tx1"/>
                </a:solidFill>
                <a:latin typeface="Arial" charset="0"/>
              </a:defRPr>
            </a:lvl9pPr>
          </a:lstStyle>
          <a:p>
            <a:fld id="{BBEA707C-D580-4A08-8079-56A0BE45DB57}" type="slidenum">
              <a:rPr lang="en-US" smtClean="0">
                <a:latin typeface="Times New Roman" pitchFamily="18" charset="0"/>
              </a:rPr>
              <a:pPr/>
              <a:t>54</a:t>
            </a:fld>
            <a:endParaRPr lang="en-US" dirty="0">
              <a:latin typeface="Times New Roman" pitchFamily="18" charset="0"/>
            </a:endParaRPr>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pPr marL="310591" indent="-310591">
              <a:buFontTx/>
              <a:buAutoNum type="romanUcPeriod"/>
            </a:pPr>
            <a:endParaRPr lang="en-US" dirty="0"/>
          </a:p>
        </p:txBody>
      </p:sp>
      <p:sp>
        <p:nvSpPr>
          <p:cNvPr id="2" name="Date Placeholder 1">
            <a:extLst>
              <a:ext uri="{FF2B5EF4-FFF2-40B4-BE49-F238E27FC236}">
                <a16:creationId xmlns:a16="http://schemas.microsoft.com/office/drawing/2014/main" id="{C3D8E51A-E4BA-483B-8428-984A42ED1391}"/>
              </a:ext>
            </a:extLst>
          </p:cNvPr>
          <p:cNvSpPr>
            <a:spLocks noGrp="1"/>
          </p:cNvSpPr>
          <p:nvPr>
            <p:ph type="dt" idx="1"/>
          </p:nvPr>
        </p:nvSpPr>
        <p:spPr/>
        <p:txBody>
          <a:bodyPr/>
          <a:lstStyle/>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ACE2855C-FBB6-4894-9362-9622BDE1D450}" type="datetimeFigureOut">
              <a:rPr lang="en-US" smtClean="0"/>
              <a:t>7/23/2026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A099B454-98E1-4B6D-9CBD-560A451317A0}" type="slidenum">
              <a:rPr lang="en-US" smtClean="0"/>
              <a:t>‹#›</a:t>
            </a:fld>
            <a:endParaRPr lang="en-US" dirty="0"/>
          </a:p>
        </p:txBody>
      </p:sp>
    </p:spTree>
    <p:extLst>
      <p:ext uri="{BB962C8B-B14F-4D97-AF65-F5344CB8AC3E}">
        <p14:creationId xmlns:p14="http://schemas.microsoft.com/office/powerpoint/2010/main" val="21717174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CE2855C-FBB6-4894-9362-9622BDE1D450}" type="datetimeFigureOut">
              <a:rPr lang="en-US" smtClean="0"/>
              <a:t>7/23/2026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099B454-98E1-4B6D-9CBD-560A451317A0}" type="slidenum">
              <a:rPr lang="en-US" smtClean="0"/>
              <a:t>‹#›</a:t>
            </a:fld>
            <a:endParaRPr lang="en-US" dirty="0"/>
          </a:p>
        </p:txBody>
      </p:sp>
    </p:spTree>
    <p:extLst>
      <p:ext uri="{BB962C8B-B14F-4D97-AF65-F5344CB8AC3E}">
        <p14:creationId xmlns:p14="http://schemas.microsoft.com/office/powerpoint/2010/main" val="10419176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CE2855C-FBB6-4894-9362-9622BDE1D450}" type="datetimeFigureOut">
              <a:rPr lang="en-US" smtClean="0"/>
              <a:t>7/23/2026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A099B454-98E1-4B6D-9CBD-560A451317A0}" type="slidenum">
              <a:rPr lang="en-US" smtClean="0"/>
              <a:t>‹#›</a:t>
            </a:fld>
            <a:endParaRPr lang="en-US" dirty="0"/>
          </a:p>
        </p:txBody>
      </p:sp>
    </p:spTree>
    <p:extLst>
      <p:ext uri="{BB962C8B-B14F-4D97-AF65-F5344CB8AC3E}">
        <p14:creationId xmlns:p14="http://schemas.microsoft.com/office/powerpoint/2010/main" val="242601435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0320" y="2336873"/>
            <a:ext cx="46983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594123" y="2336873"/>
            <a:ext cx="47000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CE2855C-FBB6-4894-9362-9622BDE1D450}" type="datetimeFigureOut">
              <a:rPr lang="en-US" smtClean="0"/>
              <a:t>7/23/2026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099B454-98E1-4B6D-9CBD-560A451317A0}" type="slidenum">
              <a:rPr lang="en-US" smtClean="0"/>
              <a:t>‹#›</a:t>
            </a:fld>
            <a:endParaRPr lang="en-US" dirty="0"/>
          </a:p>
        </p:txBody>
      </p:sp>
    </p:spTree>
    <p:extLst>
      <p:ext uri="{BB962C8B-B14F-4D97-AF65-F5344CB8AC3E}">
        <p14:creationId xmlns:p14="http://schemas.microsoft.com/office/powerpoint/2010/main" val="16146106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CE2855C-FBB6-4894-9362-9622BDE1D450}" type="datetimeFigureOut">
              <a:rPr lang="en-US" smtClean="0"/>
              <a:t>7/23/2026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099B454-98E1-4B6D-9CBD-560A451317A0}" type="slidenum">
              <a:rPr lang="en-US" smtClean="0"/>
              <a:t>‹#›</a:t>
            </a:fld>
            <a:endParaRPr lang="en-US" dirty="0"/>
          </a:p>
        </p:txBody>
      </p:sp>
    </p:spTree>
    <p:extLst>
      <p:ext uri="{BB962C8B-B14F-4D97-AF65-F5344CB8AC3E}">
        <p14:creationId xmlns:p14="http://schemas.microsoft.com/office/powerpoint/2010/main" val="15702780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CE2855C-FBB6-4894-9362-9622BDE1D450}" type="datetimeFigureOut">
              <a:rPr lang="en-US" smtClean="0"/>
              <a:t>7/23/2026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099B454-98E1-4B6D-9CBD-560A451317A0}" type="slidenum">
              <a:rPr lang="en-US" smtClean="0"/>
              <a:t>‹#›</a:t>
            </a:fld>
            <a:endParaRPr lang="en-US" dirty="0"/>
          </a:p>
        </p:txBody>
      </p:sp>
    </p:spTree>
    <p:extLst>
      <p:ext uri="{BB962C8B-B14F-4D97-AF65-F5344CB8AC3E}">
        <p14:creationId xmlns:p14="http://schemas.microsoft.com/office/powerpoint/2010/main" val="2186525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ACE2855C-FBB6-4894-9362-9622BDE1D450}" type="datetimeFigureOut">
              <a:rPr lang="en-US" smtClean="0"/>
              <a:t>7/23/2026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099B454-98E1-4B6D-9CBD-560A451317A0}" type="slidenum">
              <a:rPr lang="en-US" smtClean="0"/>
              <a:t>‹#›</a:t>
            </a:fld>
            <a:endParaRPr lang="en-US" dirty="0"/>
          </a:p>
        </p:txBody>
      </p:sp>
    </p:spTree>
    <p:extLst>
      <p:ext uri="{BB962C8B-B14F-4D97-AF65-F5344CB8AC3E}">
        <p14:creationId xmlns:p14="http://schemas.microsoft.com/office/powerpoint/2010/main" val="42162857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p>
        </p:txBody>
      </p:sp>
      <p:sp>
        <p:nvSpPr>
          <p:cNvPr id="3" name="Content Placeholder 2"/>
          <p:cNvSpPr>
            <a:spLocks noGrp="1"/>
          </p:cNvSpPr>
          <p:nvPr>
            <p:ph idx="1"/>
          </p:nvPr>
        </p:nvSpPr>
        <p:spPr>
          <a:xfrm>
            <a:off x="4685846" y="2336873"/>
            <a:ext cx="5608336" cy="3599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CE2855C-FBB6-4894-9362-9622BDE1D450}" type="datetimeFigureOut">
              <a:rPr lang="en-US" smtClean="0"/>
              <a:t>7/23/2026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099B454-98E1-4B6D-9CBD-560A451317A0}" type="slidenum">
              <a:rPr lang="en-US" smtClean="0"/>
              <a:t>‹#›</a:t>
            </a:fld>
            <a:endParaRPr lang="en-US" dirty="0"/>
          </a:p>
        </p:txBody>
      </p:sp>
    </p:spTree>
    <p:extLst>
      <p:ext uri="{BB962C8B-B14F-4D97-AF65-F5344CB8AC3E}">
        <p14:creationId xmlns:p14="http://schemas.microsoft.com/office/powerpoint/2010/main" val="3843852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CE2855C-FBB6-4894-9362-9622BDE1D450}" type="datetimeFigureOut">
              <a:rPr lang="en-US" smtClean="0"/>
              <a:t>7/23/2026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099B454-98E1-4B6D-9CBD-560A451317A0}" type="slidenum">
              <a:rPr lang="en-US" smtClean="0"/>
              <a:t>‹#›</a:t>
            </a:fld>
            <a:endParaRPr lang="en-US" dirty="0"/>
          </a:p>
        </p:txBody>
      </p:sp>
    </p:spTree>
    <p:extLst>
      <p:ext uri="{BB962C8B-B14F-4D97-AF65-F5344CB8AC3E}">
        <p14:creationId xmlns:p14="http://schemas.microsoft.com/office/powerpoint/2010/main" val="191635333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CE2855C-FBB6-4894-9362-9622BDE1D450}" type="datetimeFigureOut">
              <a:rPr lang="en-US" smtClean="0"/>
              <a:t>7/23/2026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A099B454-98E1-4B6D-9CBD-560A451317A0}" type="slidenum">
              <a:rPr lang="en-US" smtClean="0"/>
              <a:t>‹#›</a:t>
            </a:fld>
            <a:endParaRPr lang="en-US" dirty="0"/>
          </a:p>
        </p:txBody>
      </p:sp>
    </p:spTree>
    <p:extLst>
      <p:ext uri="{BB962C8B-B14F-4D97-AF65-F5344CB8AC3E}">
        <p14:creationId xmlns:p14="http://schemas.microsoft.com/office/powerpoint/2010/main" val="236474378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CE2855C-FBB6-4894-9362-9622BDE1D450}" type="datetimeFigureOut">
              <a:rPr lang="en-US" smtClean="0"/>
              <a:t>7/23/2026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A099B454-98E1-4B6D-9CBD-560A451317A0}" type="slidenum">
              <a:rPr lang="en-US" smtClean="0"/>
              <a:t>‹#›</a:t>
            </a:fld>
            <a:endParaRPr lang="en-US" dirty="0"/>
          </a:p>
        </p:txBody>
      </p:sp>
    </p:spTree>
    <p:extLst>
      <p:ext uri="{BB962C8B-B14F-4D97-AF65-F5344CB8AC3E}">
        <p14:creationId xmlns:p14="http://schemas.microsoft.com/office/powerpoint/2010/main" val="3871175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CE2855C-FBB6-4894-9362-9622BDE1D450}" type="datetimeFigureOut">
              <a:rPr lang="en-US" smtClean="0"/>
              <a:t>7/23/2026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A099B454-98E1-4B6D-9CBD-560A451317A0}" type="slidenum">
              <a:rPr lang="en-US" smtClean="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9023912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CE2855C-FBB6-4894-9362-9622BDE1D450}" type="datetimeFigureOut">
              <a:rPr lang="en-US" smtClean="0"/>
              <a:t>7/23/2026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A099B454-98E1-4B6D-9CBD-560A451317A0}" type="slidenum">
              <a:rPr lang="en-US" smtClean="0"/>
              <a:t>‹#›</a:t>
            </a:fld>
            <a:endParaRPr lang="en-US" dirty="0"/>
          </a:p>
        </p:txBody>
      </p:sp>
    </p:spTree>
    <p:extLst>
      <p:ext uri="{BB962C8B-B14F-4D97-AF65-F5344CB8AC3E}">
        <p14:creationId xmlns:p14="http://schemas.microsoft.com/office/powerpoint/2010/main" val="6434355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CE2855C-FBB6-4894-9362-9622BDE1D450}" type="datetimeFigureOut">
              <a:rPr lang="en-US" smtClean="0"/>
              <a:t>7/23/2026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099B454-98E1-4B6D-9CBD-560A451317A0}" type="slidenum">
              <a:rPr lang="en-US" smtClean="0"/>
              <a:t>‹#›</a:t>
            </a:fld>
            <a:endParaRPr lang="en-US" dirty="0"/>
          </a:p>
        </p:txBody>
      </p:sp>
    </p:spTree>
    <p:extLst>
      <p:ext uri="{BB962C8B-B14F-4D97-AF65-F5344CB8AC3E}">
        <p14:creationId xmlns:p14="http://schemas.microsoft.com/office/powerpoint/2010/main" val="75144135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CE2855C-FBB6-4894-9362-9622BDE1D450}" type="datetimeFigureOut">
              <a:rPr lang="en-US" smtClean="0"/>
              <a:t>7/23/2026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099B454-98E1-4B6D-9CBD-560A451317A0}" type="slidenum">
              <a:rPr lang="en-US" smtClean="0"/>
              <a:t>‹#›</a:t>
            </a:fld>
            <a:endParaRPr lang="en-US" dirty="0"/>
          </a:p>
        </p:txBody>
      </p:sp>
    </p:spTree>
    <p:extLst>
      <p:ext uri="{BB962C8B-B14F-4D97-AF65-F5344CB8AC3E}">
        <p14:creationId xmlns:p14="http://schemas.microsoft.com/office/powerpoint/2010/main" val="27090016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CE2855C-FBB6-4894-9362-9622BDE1D450}" type="datetimeFigureOut">
              <a:rPr lang="en-US" smtClean="0"/>
              <a:t>7/23/2026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099B454-98E1-4B6D-9CBD-560A451317A0}" type="slidenum">
              <a:rPr lang="en-US" smtClean="0"/>
              <a:t>‹#›</a:t>
            </a:fld>
            <a:endParaRPr lang="en-US" dirty="0"/>
          </a:p>
        </p:txBody>
      </p:sp>
    </p:spTree>
    <p:extLst>
      <p:ext uri="{BB962C8B-B14F-4D97-AF65-F5344CB8AC3E}">
        <p14:creationId xmlns:p14="http://schemas.microsoft.com/office/powerpoint/2010/main" val="291618938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807126" y="5936187"/>
            <a:ext cx="2743200" cy="365125"/>
          </a:xfrm>
        </p:spPr>
        <p:txBody>
          <a:bodyPr/>
          <a:lstStyle/>
          <a:p>
            <a:fld id="{ACE2855C-FBB6-4894-9362-9622BDE1D450}" type="datetimeFigureOut">
              <a:rPr lang="en-US" smtClean="0"/>
              <a:t>7/23/2026</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A099B454-98E1-4B6D-9CBD-560A451317A0}" type="slidenum">
              <a:rPr lang="en-US" smtClean="0"/>
              <a:t>‹#›</a:t>
            </a:fld>
            <a:endParaRPr lang="en-US" dirty="0"/>
          </a:p>
        </p:txBody>
      </p:sp>
    </p:spTree>
    <p:extLst>
      <p:ext uri="{BB962C8B-B14F-4D97-AF65-F5344CB8AC3E}">
        <p14:creationId xmlns:p14="http://schemas.microsoft.com/office/powerpoint/2010/main" val="306449974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ACE2855C-FBB6-4894-9362-9622BDE1D450}" type="datetimeFigureOut">
              <a:rPr lang="en-US" smtClean="0"/>
              <a:t>7/23/2026</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A099B454-98E1-4B6D-9CBD-560A451317A0}" type="slidenum">
              <a:rPr lang="en-US" smtClean="0"/>
              <a:t>‹#›</a:t>
            </a:fld>
            <a:endParaRPr lang="en-US" dirty="0"/>
          </a:p>
        </p:txBody>
      </p:sp>
    </p:spTree>
    <p:extLst>
      <p:ext uri="{BB962C8B-B14F-4D97-AF65-F5344CB8AC3E}">
        <p14:creationId xmlns:p14="http://schemas.microsoft.com/office/powerpoint/2010/main" val="1238133088"/>
      </p:ext>
    </p:extLst>
  </p:cSld>
  <p:clrMap bg1="dk1" tx1="lt1" bg2="dk2" tx2="lt2" accent1="accent1" accent2="accent2" accent3="accent3" accent4="accent4" accent5="accent5" accent6="accent6" hlink="hlink" folHlink="folHlink"/>
  <p:sldLayoutIdLst>
    <p:sldLayoutId id="2147484148" r:id="rId1"/>
    <p:sldLayoutId id="2147484149" r:id="rId2"/>
    <p:sldLayoutId id="2147484150" r:id="rId3"/>
    <p:sldLayoutId id="2147484151" r:id="rId4"/>
    <p:sldLayoutId id="2147484152" r:id="rId5"/>
    <p:sldLayoutId id="2147484153" r:id="rId6"/>
    <p:sldLayoutId id="2147484154" r:id="rId7"/>
    <p:sldLayoutId id="2147484155" r:id="rId8"/>
    <p:sldLayoutId id="2147484156" r:id="rId9"/>
    <p:sldLayoutId id="2147484157" r:id="rId10"/>
    <p:sldLayoutId id="2147484158" r:id="rId11"/>
    <p:sldLayoutId id="2147484159" r:id="rId12"/>
    <p:sldLayoutId id="2147484160" r:id="rId13"/>
    <p:sldLayoutId id="2147484161" r:id="rId14"/>
    <p:sldLayoutId id="2147484162" r:id="rId15"/>
    <p:sldLayoutId id="2147484163" r:id="rId16"/>
    <p:sldLayoutId id="2147484164" r:id="rId17"/>
  </p:sldLayoutIdLst>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budget.kansas.gov/estimates/"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hyperlink" Target="http://budget.kansas.gov/" TargetMode="External"/><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C1E30D-FB4D-49F1-ACAD-6E911DAF4EBE}"/>
              </a:ext>
            </a:extLst>
          </p:cNvPr>
          <p:cNvSpPr>
            <a:spLocks noGrp="1"/>
          </p:cNvSpPr>
          <p:nvPr>
            <p:ph type="ctrTitle"/>
          </p:nvPr>
        </p:nvSpPr>
        <p:spPr>
          <a:xfrm>
            <a:off x="840510" y="2733709"/>
            <a:ext cx="7657792" cy="1373070"/>
          </a:xfrm>
        </p:spPr>
        <p:txBody>
          <a:bodyPr anchor="ctr">
            <a:normAutofit fontScale="90000"/>
          </a:bodyPr>
          <a:lstStyle/>
          <a:p>
            <a:r>
              <a:rPr lang="en-US" dirty="0">
                <a:solidFill>
                  <a:srgbClr val="FFFFFF"/>
                </a:solidFill>
              </a:rPr>
              <a:t>Basics of State Budgeting</a:t>
            </a:r>
          </a:p>
        </p:txBody>
      </p:sp>
      <p:sp>
        <p:nvSpPr>
          <p:cNvPr id="3" name="Subtitle 2">
            <a:extLst>
              <a:ext uri="{FF2B5EF4-FFF2-40B4-BE49-F238E27FC236}">
                <a16:creationId xmlns:a16="http://schemas.microsoft.com/office/drawing/2014/main" id="{40177F5B-987C-4F5D-8008-1B6E37550AB6}"/>
              </a:ext>
            </a:extLst>
          </p:cNvPr>
          <p:cNvSpPr>
            <a:spLocks noGrp="1"/>
          </p:cNvSpPr>
          <p:nvPr>
            <p:ph type="subTitle" idx="1"/>
          </p:nvPr>
        </p:nvSpPr>
        <p:spPr>
          <a:xfrm>
            <a:off x="1194149" y="4394039"/>
            <a:ext cx="7304152" cy="1117687"/>
          </a:xfrm>
        </p:spPr>
        <p:txBody>
          <a:bodyPr>
            <a:normAutofit/>
          </a:bodyPr>
          <a:lstStyle/>
          <a:p>
            <a:r>
              <a:rPr lang="en-US" sz="2800" dirty="0"/>
              <a:t>Kansas Division of the Budget</a:t>
            </a:r>
          </a:p>
          <a:p>
            <a:r>
              <a:rPr lang="en-US" sz="2800" dirty="0"/>
              <a:t>August 2026</a:t>
            </a:r>
          </a:p>
        </p:txBody>
      </p:sp>
      <p:pic>
        <p:nvPicPr>
          <p:cNvPr id="1028" name="Picture 4" descr="Seal of Kansas.svg">
            <a:extLst>
              <a:ext uri="{FF2B5EF4-FFF2-40B4-BE49-F238E27FC236}">
                <a16:creationId xmlns:a16="http://schemas.microsoft.com/office/drawing/2014/main" id="{3B807F06-7DC4-4A65-A247-91ABC1E9F0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82405" y="2053389"/>
            <a:ext cx="2751221" cy="27512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19460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50807-0CB4-48E4-87D9-A9A5FE6EF2C0}"/>
              </a:ext>
            </a:extLst>
          </p:cNvPr>
          <p:cNvSpPr>
            <a:spLocks noGrp="1"/>
          </p:cNvSpPr>
          <p:nvPr>
            <p:ph type="title"/>
          </p:nvPr>
        </p:nvSpPr>
        <p:spPr/>
        <p:txBody>
          <a:bodyPr/>
          <a:lstStyle/>
          <a:p>
            <a:r>
              <a:rPr lang="en-US" dirty="0"/>
              <a:t>Agenda</a:t>
            </a:r>
          </a:p>
        </p:txBody>
      </p:sp>
      <p:sp>
        <p:nvSpPr>
          <p:cNvPr id="3" name="Content Placeholder 2">
            <a:extLst>
              <a:ext uri="{FF2B5EF4-FFF2-40B4-BE49-F238E27FC236}">
                <a16:creationId xmlns:a16="http://schemas.microsoft.com/office/drawing/2014/main" id="{8CBCE525-FB40-4D3E-A6D0-CC7EEDE8BBD5}"/>
              </a:ext>
            </a:extLst>
          </p:cNvPr>
          <p:cNvSpPr>
            <a:spLocks noGrp="1"/>
          </p:cNvSpPr>
          <p:nvPr>
            <p:ph idx="1"/>
          </p:nvPr>
        </p:nvSpPr>
        <p:spPr>
          <a:xfrm>
            <a:off x="680321" y="2390503"/>
            <a:ext cx="9613861" cy="4130370"/>
          </a:xfrm>
        </p:spPr>
        <p:txBody>
          <a:bodyPr>
            <a:normAutofit/>
          </a:bodyPr>
          <a:lstStyle/>
          <a:p>
            <a:r>
              <a:rPr lang="en-US" dirty="0"/>
              <a:t>Welcome</a:t>
            </a:r>
          </a:p>
          <a:p>
            <a:r>
              <a:rPr lang="en-US" dirty="0"/>
              <a:t>Training</a:t>
            </a:r>
          </a:p>
          <a:p>
            <a:pPr lvl="1"/>
            <a:r>
              <a:rPr lang="en-US" dirty="0"/>
              <a:t>Key Players &amp; Budget Cycle</a:t>
            </a:r>
          </a:p>
          <a:p>
            <a:pPr lvl="1"/>
            <a:r>
              <a:rPr lang="en-US" dirty="0"/>
              <a:t>Terminology</a:t>
            </a:r>
          </a:p>
          <a:p>
            <a:pPr lvl="1"/>
            <a:r>
              <a:rPr lang="en-US" dirty="0"/>
              <a:t>Allocations, Appropriations, Expenditures Limitations &amp; Allotments</a:t>
            </a:r>
          </a:p>
          <a:p>
            <a:pPr lvl="1"/>
            <a:r>
              <a:rPr lang="en-US" dirty="0"/>
              <a:t>Revenues &amp; Expenditures</a:t>
            </a:r>
          </a:p>
          <a:p>
            <a:pPr lvl="1"/>
            <a:r>
              <a:rPr lang="en-US" dirty="0"/>
              <a:t>Classification of Employees</a:t>
            </a:r>
          </a:p>
          <a:p>
            <a:pPr lvl="1"/>
            <a:r>
              <a:rPr lang="en-US" dirty="0"/>
              <a:t>Budget Mechanics</a:t>
            </a:r>
          </a:p>
          <a:p>
            <a:pPr lvl="1"/>
            <a:r>
              <a:rPr lang="en-US" dirty="0"/>
              <a:t>Components of Your Budget</a:t>
            </a:r>
          </a:p>
          <a:p>
            <a:endParaRPr lang="en-US" dirty="0"/>
          </a:p>
          <a:p>
            <a:pPr marL="0" indent="0">
              <a:buNone/>
            </a:pPr>
            <a:endParaRPr lang="en-US" dirty="0"/>
          </a:p>
        </p:txBody>
      </p:sp>
      <p:sp>
        <p:nvSpPr>
          <p:cNvPr id="4" name="Slide Number Placeholder 1">
            <a:extLst>
              <a:ext uri="{FF2B5EF4-FFF2-40B4-BE49-F238E27FC236}">
                <a16:creationId xmlns:a16="http://schemas.microsoft.com/office/drawing/2014/main" id="{46DC220A-0EDF-46E6-8331-F6B7B5E3D4F3}"/>
              </a:ext>
            </a:extLst>
          </p:cNvPr>
          <p:cNvSpPr>
            <a:spLocks noGrp="1"/>
          </p:cNvSpPr>
          <p:nvPr>
            <p:ph type="sldNum" sz="quarter" idx="12"/>
          </p:nvPr>
        </p:nvSpPr>
        <p:spPr>
          <a:xfrm>
            <a:off x="10716392" y="753228"/>
            <a:ext cx="1154151" cy="1090789"/>
          </a:xfrm>
        </p:spPr>
        <p:txBody>
          <a:bodyPr/>
          <a:lstStyle/>
          <a:p>
            <a:pPr>
              <a:defRPr/>
            </a:pPr>
            <a:fld id="{514F070A-708B-425D-9A48-AF0FE66B31DB}" type="slidenum">
              <a:rPr lang="en-US" smtClean="0"/>
              <a:pPr>
                <a:defRPr/>
              </a:pPr>
              <a:t>2</a:t>
            </a:fld>
            <a:endParaRPr lang="en-US" dirty="0"/>
          </a:p>
        </p:txBody>
      </p:sp>
    </p:spTree>
    <p:extLst>
      <p:ext uri="{BB962C8B-B14F-4D97-AF65-F5344CB8AC3E}">
        <p14:creationId xmlns:p14="http://schemas.microsoft.com/office/powerpoint/2010/main" val="29175762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Grp="1" noChangeArrowheads="1"/>
          </p:cNvSpPr>
          <p:nvPr>
            <p:ph type="title"/>
          </p:nvPr>
        </p:nvSpPr>
        <p:spPr/>
        <p:txBody>
          <a:bodyPr anchor="ctr">
            <a:noAutofit/>
          </a:bodyPr>
          <a:lstStyle/>
          <a:p>
            <a:pPr algn="ctr" eaLnBrk="1" hangingPunct="1"/>
            <a:r>
              <a:rPr lang="en-US" sz="4400" dirty="0"/>
              <a:t>Key Players &amp; Budget Cycle</a:t>
            </a:r>
          </a:p>
        </p:txBody>
      </p:sp>
      <p:sp>
        <p:nvSpPr>
          <p:cNvPr id="2" name="Slide Number Placeholder 1">
            <a:extLst>
              <a:ext uri="{FF2B5EF4-FFF2-40B4-BE49-F238E27FC236}">
                <a16:creationId xmlns:a16="http://schemas.microsoft.com/office/drawing/2014/main" id="{020F0F6D-9BFE-42B6-B34A-33C8224C431A}"/>
              </a:ext>
            </a:extLst>
          </p:cNvPr>
          <p:cNvSpPr>
            <a:spLocks noGrp="1"/>
          </p:cNvSpPr>
          <p:nvPr>
            <p:ph type="sldNum" sz="quarter" idx="12"/>
          </p:nvPr>
        </p:nvSpPr>
        <p:spPr/>
        <p:txBody>
          <a:bodyPr/>
          <a:lstStyle/>
          <a:p>
            <a:pPr>
              <a:defRPr/>
            </a:pPr>
            <a:fld id="{514F070A-708B-425D-9A48-AF0FE66B31DB}" type="slidenum">
              <a:rPr lang="en-US" smtClean="0"/>
              <a:pPr>
                <a:defRPr/>
              </a:pPr>
              <a:t>3</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164C4AB-2EEF-4457-83A8-1C7BC66CF2F5}"/>
              </a:ext>
            </a:extLst>
          </p:cNvPr>
          <p:cNvSpPr>
            <a:spLocks noGrp="1"/>
          </p:cNvSpPr>
          <p:nvPr>
            <p:ph type="sldNum" sz="quarter" idx="12"/>
          </p:nvPr>
        </p:nvSpPr>
        <p:spPr/>
        <p:txBody>
          <a:bodyPr/>
          <a:lstStyle/>
          <a:p>
            <a:pPr>
              <a:defRPr/>
            </a:pPr>
            <a:fld id="{4C31EAA6-A726-4130-9768-D883E0BF156E}" type="slidenum">
              <a:rPr lang="en-US" smtClean="0"/>
              <a:pPr>
                <a:defRPr/>
              </a:pPr>
              <a:t>4</a:t>
            </a:fld>
            <a:endParaRPr lang="en-US" dirty="0"/>
          </a:p>
        </p:txBody>
      </p:sp>
      <p:graphicFrame>
        <p:nvGraphicFramePr>
          <p:cNvPr id="15" name="Diagram 14">
            <a:extLst>
              <a:ext uri="{FF2B5EF4-FFF2-40B4-BE49-F238E27FC236}">
                <a16:creationId xmlns:a16="http://schemas.microsoft.com/office/drawing/2014/main" id="{0C59120E-6A88-4C89-B310-04FEA1D7AD54}"/>
              </a:ext>
            </a:extLst>
          </p:cNvPr>
          <p:cNvGraphicFramePr/>
          <p:nvPr>
            <p:extLst>
              <p:ext uri="{D42A27DB-BD31-4B8C-83A1-F6EECF244321}">
                <p14:modId xmlns:p14="http://schemas.microsoft.com/office/powerpoint/2010/main" val="3250703312"/>
              </p:ext>
            </p:extLst>
          </p:nvPr>
        </p:nvGraphicFramePr>
        <p:xfrm>
          <a:off x="308394" y="228599"/>
          <a:ext cx="10283406" cy="62769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571541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dirty="0"/>
              <a:t>Agencies</a:t>
            </a:r>
          </a:p>
        </p:txBody>
      </p:sp>
      <p:sp>
        <p:nvSpPr>
          <p:cNvPr id="8195" name="Rectangle 3"/>
          <p:cNvSpPr>
            <a:spLocks noGrp="1" noChangeArrowheads="1"/>
          </p:cNvSpPr>
          <p:nvPr>
            <p:ph sz="quarter" idx="1"/>
          </p:nvPr>
        </p:nvSpPr>
        <p:spPr>
          <a:xfrm>
            <a:off x="680321" y="2336872"/>
            <a:ext cx="9613861" cy="3869963"/>
          </a:xfrm>
        </p:spPr>
        <p:txBody>
          <a:bodyPr/>
          <a:lstStyle/>
          <a:p>
            <a:pPr eaLnBrk="1" hangingPunct="1"/>
            <a:r>
              <a:rPr lang="en-US" sz="3000" u="sng" dirty="0"/>
              <a:t>Annual</a:t>
            </a:r>
          </a:p>
          <a:p>
            <a:pPr lvl="1"/>
            <a:r>
              <a:rPr lang="en-US" sz="2600" dirty="0"/>
              <a:t>Most agencies have one-year budgets</a:t>
            </a:r>
          </a:p>
          <a:p>
            <a:pPr lvl="1"/>
            <a:r>
              <a:rPr lang="en-US" sz="2600" dirty="0"/>
              <a:t>Current year adjustments (FY 2027) and one budget year (FY 2028)</a:t>
            </a:r>
          </a:p>
          <a:p>
            <a:pPr lvl="1"/>
            <a:endParaRPr lang="en-US" sz="2600" dirty="0"/>
          </a:p>
          <a:p>
            <a:r>
              <a:rPr lang="en-US" sz="3000" u="sng" dirty="0"/>
              <a:t>Biennial</a:t>
            </a:r>
          </a:p>
          <a:p>
            <a:pPr lvl="1"/>
            <a:r>
              <a:rPr lang="en-US" sz="2600" dirty="0"/>
              <a:t>Biennial agencies have two-year budgets</a:t>
            </a:r>
          </a:p>
          <a:p>
            <a:pPr lvl="1"/>
            <a:r>
              <a:rPr lang="en-US" sz="2600" dirty="0"/>
              <a:t>Current year adjustments, one budget year, one out year</a:t>
            </a:r>
          </a:p>
          <a:p>
            <a:pPr marL="0" indent="0">
              <a:buNone/>
            </a:pPr>
            <a:endParaRPr lang="en-US" sz="3000" dirty="0"/>
          </a:p>
        </p:txBody>
      </p:sp>
      <p:sp>
        <p:nvSpPr>
          <p:cNvPr id="3" name="Slide Number Placeholder 2">
            <a:extLst>
              <a:ext uri="{FF2B5EF4-FFF2-40B4-BE49-F238E27FC236}">
                <a16:creationId xmlns:a16="http://schemas.microsoft.com/office/drawing/2014/main" id="{0164C4AB-2EEF-4457-83A8-1C7BC66CF2F5}"/>
              </a:ext>
            </a:extLst>
          </p:cNvPr>
          <p:cNvSpPr>
            <a:spLocks noGrp="1"/>
          </p:cNvSpPr>
          <p:nvPr>
            <p:ph type="sldNum" sz="quarter" idx="12"/>
          </p:nvPr>
        </p:nvSpPr>
        <p:spPr/>
        <p:txBody>
          <a:bodyPr/>
          <a:lstStyle/>
          <a:p>
            <a:pPr>
              <a:defRPr/>
            </a:pPr>
            <a:fld id="{4C31EAA6-A726-4130-9768-D883E0BF156E}" type="slidenum">
              <a:rPr lang="en-US" smtClean="0"/>
              <a:pPr>
                <a:defRPr/>
              </a:pPr>
              <a:t>5</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955540" y="296864"/>
            <a:ext cx="8382000" cy="6322357"/>
            <a:chOff x="533400" y="296863"/>
            <a:chExt cx="8382000" cy="6322357"/>
          </a:xfrm>
        </p:grpSpPr>
        <p:sp>
          <p:nvSpPr>
            <p:cNvPr id="7170" name="Rectangle 2"/>
            <p:cNvSpPr>
              <a:spLocks noChangeArrowheads="1"/>
            </p:cNvSpPr>
            <p:nvPr/>
          </p:nvSpPr>
          <p:spPr bwMode="auto">
            <a:xfrm>
              <a:off x="7010400" y="3200400"/>
              <a:ext cx="1905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1400" dirty="0">
                  <a:latin typeface="Tahoma" pitchFamily="34" charset="0"/>
                </a:rPr>
                <a:t>Review and DOB Recommendations</a:t>
              </a:r>
            </a:p>
          </p:txBody>
        </p:sp>
        <p:sp>
          <p:nvSpPr>
            <p:cNvPr id="7171" name="Oval 3"/>
            <p:cNvSpPr>
              <a:spLocks noChangeArrowheads="1"/>
            </p:cNvSpPr>
            <p:nvPr/>
          </p:nvSpPr>
          <p:spPr bwMode="auto">
            <a:xfrm>
              <a:off x="1905000" y="990600"/>
              <a:ext cx="4876800" cy="4881563"/>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p>
          </p:txBody>
        </p:sp>
        <p:sp>
          <p:nvSpPr>
            <p:cNvPr id="7172" name="Text Box 4"/>
            <p:cNvSpPr txBox="1">
              <a:spLocks noChangeArrowheads="1"/>
            </p:cNvSpPr>
            <p:nvPr/>
          </p:nvSpPr>
          <p:spPr bwMode="auto">
            <a:xfrm>
              <a:off x="2592388" y="2057400"/>
              <a:ext cx="3429000"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5400" dirty="0">
                  <a:latin typeface="Tahoma" pitchFamily="34" charset="0"/>
                </a:rPr>
                <a:t>The  Budget Cycle</a:t>
              </a:r>
            </a:p>
          </p:txBody>
        </p:sp>
        <p:sp>
          <p:nvSpPr>
            <p:cNvPr id="7173" name="AutoShape 5"/>
            <p:cNvSpPr>
              <a:spLocks noChangeArrowheads="1"/>
            </p:cNvSpPr>
            <p:nvPr/>
          </p:nvSpPr>
          <p:spPr bwMode="auto">
            <a:xfrm rot="2030143">
              <a:off x="5334000" y="1143000"/>
              <a:ext cx="990600" cy="946150"/>
            </a:xfrm>
            <a:prstGeom prst="rightArrow">
              <a:avLst>
                <a:gd name="adj1" fmla="val 50000"/>
                <a:gd name="adj2" fmla="val 26174"/>
              </a:avLst>
            </a:prstGeom>
            <a:solidFill>
              <a:srgbClr val="DDDDDD"/>
            </a:solidFill>
            <a:ln w="9525">
              <a:solidFill>
                <a:schemeClr val="tx1"/>
              </a:solidFill>
              <a:miter lim="800000"/>
              <a:headEnd/>
              <a:tailEnd/>
            </a:ln>
          </p:spPr>
          <p:txBody>
            <a:bodyPr wrap="none" anchor="ctr"/>
            <a:lstStyle/>
            <a:p>
              <a:endParaRPr lang="en-US" dirty="0"/>
            </a:p>
          </p:txBody>
        </p:sp>
        <p:sp>
          <p:nvSpPr>
            <p:cNvPr id="7174" name="Text Box 6"/>
            <p:cNvSpPr txBox="1">
              <a:spLocks noChangeArrowheads="1"/>
            </p:cNvSpPr>
            <p:nvPr/>
          </p:nvSpPr>
          <p:spPr bwMode="auto">
            <a:xfrm>
              <a:off x="4711863" y="296863"/>
              <a:ext cx="1029962"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400" dirty="0">
                  <a:latin typeface="Tahoma" pitchFamily="34" charset="0"/>
                </a:rPr>
                <a:t>July</a:t>
              </a:r>
            </a:p>
            <a:p>
              <a:pPr algn="ctr"/>
              <a:r>
                <a:rPr lang="en-US" sz="1400" dirty="0">
                  <a:latin typeface="Tahoma" pitchFamily="34" charset="0"/>
                </a:rPr>
                <a:t>Allocations</a:t>
              </a:r>
              <a:endParaRPr lang="en-US" sz="2400" dirty="0">
                <a:latin typeface="Tahoma" pitchFamily="34" charset="0"/>
              </a:endParaRPr>
            </a:p>
          </p:txBody>
        </p:sp>
        <p:sp>
          <p:nvSpPr>
            <p:cNvPr id="7175" name="Rectangle 7"/>
            <p:cNvSpPr>
              <a:spLocks noChangeArrowheads="1"/>
            </p:cNvSpPr>
            <p:nvPr/>
          </p:nvSpPr>
          <p:spPr bwMode="auto">
            <a:xfrm>
              <a:off x="6419810" y="1516063"/>
              <a:ext cx="1689181"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400" dirty="0">
                  <a:latin typeface="Tahoma" pitchFamily="34" charset="0"/>
                </a:rPr>
                <a:t>September</a:t>
              </a:r>
            </a:p>
            <a:p>
              <a:pPr algn="ctr"/>
              <a:r>
                <a:rPr lang="en-US" sz="1400" dirty="0">
                  <a:latin typeface="Tahoma" pitchFamily="34" charset="0"/>
                </a:rPr>
                <a:t>Budget Submission</a:t>
              </a:r>
            </a:p>
          </p:txBody>
        </p:sp>
        <p:sp>
          <p:nvSpPr>
            <p:cNvPr id="7176" name="AutoShape 8"/>
            <p:cNvSpPr>
              <a:spLocks noChangeArrowheads="1"/>
            </p:cNvSpPr>
            <p:nvPr/>
          </p:nvSpPr>
          <p:spPr bwMode="auto">
            <a:xfrm rot="4783790">
              <a:off x="6292850" y="2365376"/>
              <a:ext cx="815975" cy="946150"/>
            </a:xfrm>
            <a:prstGeom prst="rightArrow">
              <a:avLst>
                <a:gd name="adj1" fmla="val 50000"/>
                <a:gd name="adj2" fmla="val 25000"/>
              </a:avLst>
            </a:prstGeom>
            <a:solidFill>
              <a:srgbClr val="DDDDDD"/>
            </a:solidFill>
            <a:ln w="9525">
              <a:solidFill>
                <a:schemeClr val="tx1"/>
              </a:solidFill>
              <a:miter lim="800000"/>
              <a:headEnd/>
              <a:tailEnd/>
            </a:ln>
          </p:spPr>
          <p:txBody>
            <a:bodyPr wrap="none" anchor="ctr"/>
            <a:lstStyle/>
            <a:p>
              <a:endParaRPr lang="en-US" dirty="0"/>
            </a:p>
          </p:txBody>
        </p:sp>
        <p:sp>
          <p:nvSpPr>
            <p:cNvPr id="7177" name="Rectangle 9"/>
            <p:cNvSpPr>
              <a:spLocks noChangeArrowheads="1"/>
            </p:cNvSpPr>
            <p:nvPr/>
          </p:nvSpPr>
          <p:spPr bwMode="auto">
            <a:xfrm>
              <a:off x="6810283" y="4259263"/>
              <a:ext cx="156863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400" dirty="0">
                  <a:latin typeface="Tahoma" pitchFamily="34" charset="0"/>
                </a:rPr>
                <a:t>November</a:t>
              </a:r>
            </a:p>
            <a:p>
              <a:pPr algn="ctr"/>
              <a:r>
                <a:rPr lang="en-US" sz="1400" dirty="0">
                  <a:latin typeface="Tahoma" pitchFamily="34" charset="0"/>
                </a:rPr>
                <a:t>Agency Appeal</a:t>
              </a:r>
            </a:p>
          </p:txBody>
        </p:sp>
        <p:sp>
          <p:nvSpPr>
            <p:cNvPr id="7178" name="Rectangle 10"/>
            <p:cNvSpPr>
              <a:spLocks noChangeArrowheads="1"/>
            </p:cNvSpPr>
            <p:nvPr/>
          </p:nvSpPr>
          <p:spPr bwMode="auto">
            <a:xfrm>
              <a:off x="6248400" y="5410200"/>
              <a:ext cx="1828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1400" dirty="0">
                  <a:latin typeface="Tahoma" pitchFamily="34" charset="0"/>
                </a:rPr>
                <a:t>Governor’s Recommendations</a:t>
              </a:r>
            </a:p>
          </p:txBody>
        </p:sp>
        <p:sp>
          <p:nvSpPr>
            <p:cNvPr id="7179" name="Rectangle 11"/>
            <p:cNvSpPr>
              <a:spLocks noChangeArrowheads="1"/>
            </p:cNvSpPr>
            <p:nvPr/>
          </p:nvSpPr>
          <p:spPr bwMode="auto">
            <a:xfrm>
              <a:off x="3657600" y="6035675"/>
              <a:ext cx="16049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1400" dirty="0">
                  <a:latin typeface="Tahoma" pitchFamily="34" charset="0"/>
                </a:rPr>
                <a:t>Presentation to Legislature</a:t>
              </a:r>
            </a:p>
          </p:txBody>
        </p:sp>
        <p:sp>
          <p:nvSpPr>
            <p:cNvPr id="7180" name="Rectangle 12"/>
            <p:cNvSpPr>
              <a:spLocks noChangeArrowheads="1"/>
            </p:cNvSpPr>
            <p:nvPr/>
          </p:nvSpPr>
          <p:spPr bwMode="auto">
            <a:xfrm>
              <a:off x="5283200" y="6011863"/>
              <a:ext cx="12334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400" dirty="0">
                  <a:latin typeface="Tahoma" pitchFamily="34" charset="0"/>
                </a:rPr>
                <a:t>January</a:t>
              </a:r>
              <a:endParaRPr lang="en-US" sz="1400" dirty="0">
                <a:latin typeface="Tahoma" pitchFamily="34" charset="0"/>
              </a:endParaRPr>
            </a:p>
          </p:txBody>
        </p:sp>
        <p:sp>
          <p:nvSpPr>
            <p:cNvPr id="7181" name="Rectangle 13"/>
            <p:cNvSpPr>
              <a:spLocks noChangeArrowheads="1"/>
            </p:cNvSpPr>
            <p:nvPr/>
          </p:nvSpPr>
          <p:spPr bwMode="auto">
            <a:xfrm>
              <a:off x="1905000" y="6096000"/>
              <a:ext cx="14525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1400" dirty="0">
                  <a:latin typeface="Tahoma" pitchFamily="34" charset="0"/>
                </a:rPr>
                <a:t>Appropriation Bills</a:t>
              </a:r>
            </a:p>
          </p:txBody>
        </p:sp>
        <p:sp>
          <p:nvSpPr>
            <p:cNvPr id="7182" name="Rectangle 14"/>
            <p:cNvSpPr>
              <a:spLocks noChangeArrowheads="1"/>
            </p:cNvSpPr>
            <p:nvPr/>
          </p:nvSpPr>
          <p:spPr bwMode="auto">
            <a:xfrm>
              <a:off x="914400" y="4953000"/>
              <a:ext cx="12239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1400" dirty="0">
                  <a:latin typeface="Tahoma" pitchFamily="34" charset="0"/>
                </a:rPr>
                <a:t>Legislative Review</a:t>
              </a:r>
            </a:p>
          </p:txBody>
        </p:sp>
        <p:sp>
          <p:nvSpPr>
            <p:cNvPr id="7183" name="Rectangle 15"/>
            <p:cNvSpPr>
              <a:spLocks noChangeArrowheads="1"/>
            </p:cNvSpPr>
            <p:nvPr/>
          </p:nvSpPr>
          <p:spPr bwMode="auto">
            <a:xfrm>
              <a:off x="533400" y="3429000"/>
              <a:ext cx="10715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1400" dirty="0">
                  <a:latin typeface="Tahoma" pitchFamily="34" charset="0"/>
                </a:rPr>
                <a:t>Omnibus Session</a:t>
              </a:r>
            </a:p>
          </p:txBody>
        </p:sp>
        <p:sp>
          <p:nvSpPr>
            <p:cNvPr id="7184" name="Rectangle 16"/>
            <p:cNvSpPr>
              <a:spLocks noChangeArrowheads="1"/>
            </p:cNvSpPr>
            <p:nvPr/>
          </p:nvSpPr>
          <p:spPr bwMode="auto">
            <a:xfrm>
              <a:off x="609600" y="1905000"/>
              <a:ext cx="107156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1400" dirty="0">
                  <a:latin typeface="Tahoma" pitchFamily="34" charset="0"/>
                </a:rPr>
                <a:t>State Finance Council</a:t>
              </a:r>
            </a:p>
          </p:txBody>
        </p:sp>
        <p:sp>
          <p:nvSpPr>
            <p:cNvPr id="7185" name="Rectangle 17"/>
            <p:cNvSpPr>
              <a:spLocks noChangeArrowheads="1"/>
            </p:cNvSpPr>
            <p:nvPr/>
          </p:nvSpPr>
          <p:spPr bwMode="auto">
            <a:xfrm>
              <a:off x="2062163" y="533400"/>
              <a:ext cx="113823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1400" dirty="0">
                  <a:latin typeface="Tahoma" pitchFamily="34" charset="0"/>
                </a:rPr>
                <a:t>Executive Directives</a:t>
              </a:r>
            </a:p>
          </p:txBody>
        </p:sp>
        <p:sp>
          <p:nvSpPr>
            <p:cNvPr id="7186" name="Rectangle 18"/>
            <p:cNvSpPr>
              <a:spLocks noChangeArrowheads="1"/>
            </p:cNvSpPr>
            <p:nvPr/>
          </p:nvSpPr>
          <p:spPr bwMode="auto">
            <a:xfrm>
              <a:off x="793750" y="5630863"/>
              <a:ext cx="13731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400" dirty="0">
                  <a:latin typeface="Tahoma" pitchFamily="34" charset="0"/>
                </a:rPr>
                <a:t>February</a:t>
              </a:r>
              <a:endParaRPr lang="en-US" sz="1400" dirty="0">
                <a:latin typeface="Tahoma" pitchFamily="34" charset="0"/>
              </a:endParaRPr>
            </a:p>
          </p:txBody>
        </p:sp>
        <p:sp>
          <p:nvSpPr>
            <p:cNvPr id="7187" name="Rectangle 19"/>
            <p:cNvSpPr>
              <a:spLocks noChangeArrowheads="1"/>
            </p:cNvSpPr>
            <p:nvPr/>
          </p:nvSpPr>
          <p:spPr bwMode="auto">
            <a:xfrm>
              <a:off x="706438" y="4259263"/>
              <a:ext cx="7842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400" dirty="0">
                  <a:latin typeface="Tahoma" pitchFamily="34" charset="0"/>
                </a:rPr>
                <a:t>April</a:t>
              </a:r>
              <a:endParaRPr lang="en-US" sz="1400" dirty="0">
                <a:latin typeface="Tahoma" pitchFamily="34" charset="0"/>
              </a:endParaRPr>
            </a:p>
          </p:txBody>
        </p:sp>
        <p:sp>
          <p:nvSpPr>
            <p:cNvPr id="7188" name="Rectangle 20"/>
            <p:cNvSpPr>
              <a:spLocks noChangeArrowheads="1"/>
            </p:cNvSpPr>
            <p:nvPr/>
          </p:nvSpPr>
          <p:spPr bwMode="auto">
            <a:xfrm>
              <a:off x="882650" y="1135063"/>
              <a:ext cx="811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400" dirty="0">
                  <a:latin typeface="Tahoma" pitchFamily="34" charset="0"/>
                </a:rPr>
                <a:t>June</a:t>
              </a:r>
              <a:endParaRPr lang="en-US" sz="1400" dirty="0">
                <a:latin typeface="Tahoma" pitchFamily="34" charset="0"/>
              </a:endParaRPr>
            </a:p>
          </p:txBody>
        </p:sp>
        <p:sp>
          <p:nvSpPr>
            <p:cNvPr id="7189" name="AutoShape 21"/>
            <p:cNvSpPr>
              <a:spLocks noChangeArrowheads="1"/>
            </p:cNvSpPr>
            <p:nvPr/>
          </p:nvSpPr>
          <p:spPr bwMode="auto">
            <a:xfrm rot="6029751">
              <a:off x="6237287" y="3363913"/>
              <a:ext cx="815975" cy="946150"/>
            </a:xfrm>
            <a:prstGeom prst="rightArrow">
              <a:avLst>
                <a:gd name="adj1" fmla="val 50000"/>
                <a:gd name="adj2" fmla="val 25000"/>
              </a:avLst>
            </a:prstGeom>
            <a:solidFill>
              <a:srgbClr val="DDDDDD"/>
            </a:solidFill>
            <a:ln w="9525">
              <a:solidFill>
                <a:schemeClr val="tx1"/>
              </a:solidFill>
              <a:miter lim="800000"/>
              <a:headEnd/>
              <a:tailEnd/>
            </a:ln>
          </p:spPr>
          <p:txBody>
            <a:bodyPr wrap="none" anchor="ctr"/>
            <a:lstStyle/>
            <a:p>
              <a:endParaRPr lang="en-US" dirty="0"/>
            </a:p>
          </p:txBody>
        </p:sp>
        <p:sp>
          <p:nvSpPr>
            <p:cNvPr id="7190" name="AutoShape 22"/>
            <p:cNvSpPr>
              <a:spLocks noChangeArrowheads="1"/>
            </p:cNvSpPr>
            <p:nvPr/>
          </p:nvSpPr>
          <p:spPr bwMode="auto">
            <a:xfrm rot="7029328">
              <a:off x="5780087" y="4354513"/>
              <a:ext cx="815975" cy="946150"/>
            </a:xfrm>
            <a:prstGeom prst="rightArrow">
              <a:avLst>
                <a:gd name="adj1" fmla="val 50000"/>
                <a:gd name="adj2" fmla="val 25000"/>
              </a:avLst>
            </a:prstGeom>
            <a:solidFill>
              <a:srgbClr val="DDDDDD"/>
            </a:solidFill>
            <a:ln w="9525">
              <a:solidFill>
                <a:schemeClr val="tx1"/>
              </a:solidFill>
              <a:miter lim="800000"/>
              <a:headEnd/>
              <a:tailEnd/>
            </a:ln>
          </p:spPr>
          <p:txBody>
            <a:bodyPr wrap="none" anchor="ctr"/>
            <a:lstStyle/>
            <a:p>
              <a:endParaRPr lang="en-US" dirty="0"/>
            </a:p>
          </p:txBody>
        </p:sp>
        <p:sp>
          <p:nvSpPr>
            <p:cNvPr id="7191" name="AutoShape 23"/>
            <p:cNvSpPr>
              <a:spLocks noChangeArrowheads="1"/>
            </p:cNvSpPr>
            <p:nvPr/>
          </p:nvSpPr>
          <p:spPr bwMode="auto">
            <a:xfrm rot="8621060">
              <a:off x="4876800" y="5105400"/>
              <a:ext cx="817563" cy="946150"/>
            </a:xfrm>
            <a:prstGeom prst="rightArrow">
              <a:avLst>
                <a:gd name="adj1" fmla="val 50000"/>
                <a:gd name="adj2" fmla="val 25000"/>
              </a:avLst>
            </a:prstGeom>
            <a:solidFill>
              <a:srgbClr val="DDDDDD"/>
            </a:solidFill>
            <a:ln w="9525">
              <a:solidFill>
                <a:schemeClr val="tx1"/>
              </a:solidFill>
              <a:miter lim="800000"/>
              <a:headEnd/>
              <a:tailEnd/>
            </a:ln>
          </p:spPr>
          <p:txBody>
            <a:bodyPr wrap="none" anchor="ctr"/>
            <a:lstStyle/>
            <a:p>
              <a:endParaRPr lang="en-US" dirty="0"/>
            </a:p>
          </p:txBody>
        </p:sp>
        <p:sp>
          <p:nvSpPr>
            <p:cNvPr id="7192" name="AutoShape 24"/>
            <p:cNvSpPr>
              <a:spLocks noChangeArrowheads="1"/>
            </p:cNvSpPr>
            <p:nvPr/>
          </p:nvSpPr>
          <p:spPr bwMode="auto">
            <a:xfrm rot="-9684543">
              <a:off x="3124200" y="5257800"/>
              <a:ext cx="817563" cy="946150"/>
            </a:xfrm>
            <a:prstGeom prst="rightArrow">
              <a:avLst>
                <a:gd name="adj1" fmla="val 50000"/>
                <a:gd name="adj2" fmla="val 25000"/>
              </a:avLst>
            </a:prstGeom>
            <a:solidFill>
              <a:srgbClr val="DDDDDD"/>
            </a:solidFill>
            <a:ln w="9525">
              <a:solidFill>
                <a:schemeClr val="tx1"/>
              </a:solidFill>
              <a:miter lim="800000"/>
              <a:headEnd/>
              <a:tailEnd/>
            </a:ln>
          </p:spPr>
          <p:txBody>
            <a:bodyPr wrap="none" anchor="ctr"/>
            <a:lstStyle/>
            <a:p>
              <a:endParaRPr lang="en-US" dirty="0"/>
            </a:p>
          </p:txBody>
        </p:sp>
        <p:sp>
          <p:nvSpPr>
            <p:cNvPr id="7193" name="AutoShape 25"/>
            <p:cNvSpPr>
              <a:spLocks noChangeArrowheads="1"/>
            </p:cNvSpPr>
            <p:nvPr/>
          </p:nvSpPr>
          <p:spPr bwMode="auto">
            <a:xfrm rot="-8329766">
              <a:off x="2057400" y="4572000"/>
              <a:ext cx="817563" cy="946150"/>
            </a:xfrm>
            <a:prstGeom prst="rightArrow">
              <a:avLst>
                <a:gd name="adj1" fmla="val 50000"/>
                <a:gd name="adj2" fmla="val 25000"/>
              </a:avLst>
            </a:prstGeom>
            <a:solidFill>
              <a:srgbClr val="DDDDDD"/>
            </a:solidFill>
            <a:ln w="9525">
              <a:solidFill>
                <a:schemeClr val="tx1"/>
              </a:solidFill>
              <a:miter lim="800000"/>
              <a:headEnd/>
              <a:tailEnd/>
            </a:ln>
          </p:spPr>
          <p:txBody>
            <a:bodyPr wrap="none" anchor="ctr"/>
            <a:lstStyle/>
            <a:p>
              <a:endParaRPr lang="en-US" dirty="0"/>
            </a:p>
          </p:txBody>
        </p:sp>
        <p:sp>
          <p:nvSpPr>
            <p:cNvPr id="7194" name="AutoShape 26"/>
            <p:cNvSpPr>
              <a:spLocks noChangeArrowheads="1"/>
            </p:cNvSpPr>
            <p:nvPr/>
          </p:nvSpPr>
          <p:spPr bwMode="auto">
            <a:xfrm rot="-6072017">
              <a:off x="1512887" y="3592513"/>
              <a:ext cx="815975" cy="946150"/>
            </a:xfrm>
            <a:prstGeom prst="rightArrow">
              <a:avLst>
                <a:gd name="adj1" fmla="val 50000"/>
                <a:gd name="adj2" fmla="val 25000"/>
              </a:avLst>
            </a:prstGeom>
            <a:solidFill>
              <a:srgbClr val="DDDDDD"/>
            </a:solidFill>
            <a:ln w="9525">
              <a:solidFill>
                <a:schemeClr val="tx1"/>
              </a:solidFill>
              <a:miter lim="800000"/>
              <a:headEnd/>
              <a:tailEnd/>
            </a:ln>
          </p:spPr>
          <p:txBody>
            <a:bodyPr wrap="none" anchor="ctr"/>
            <a:lstStyle/>
            <a:p>
              <a:endParaRPr lang="en-US" dirty="0"/>
            </a:p>
          </p:txBody>
        </p:sp>
        <p:sp>
          <p:nvSpPr>
            <p:cNvPr id="7195" name="AutoShape 27"/>
            <p:cNvSpPr>
              <a:spLocks noChangeArrowheads="1"/>
            </p:cNvSpPr>
            <p:nvPr/>
          </p:nvSpPr>
          <p:spPr bwMode="auto">
            <a:xfrm rot="-3688310">
              <a:off x="1512887" y="2144713"/>
              <a:ext cx="815975" cy="946150"/>
            </a:xfrm>
            <a:prstGeom prst="rightArrow">
              <a:avLst>
                <a:gd name="adj1" fmla="val 50000"/>
                <a:gd name="adj2" fmla="val 25000"/>
              </a:avLst>
            </a:prstGeom>
            <a:solidFill>
              <a:srgbClr val="DDDDDD"/>
            </a:solidFill>
            <a:ln w="9525">
              <a:solidFill>
                <a:schemeClr val="tx1"/>
              </a:solidFill>
              <a:miter lim="800000"/>
              <a:headEnd/>
              <a:tailEnd/>
            </a:ln>
          </p:spPr>
          <p:txBody>
            <a:bodyPr wrap="none" anchor="ctr"/>
            <a:lstStyle/>
            <a:p>
              <a:endParaRPr lang="en-US" dirty="0"/>
            </a:p>
          </p:txBody>
        </p:sp>
        <p:sp>
          <p:nvSpPr>
            <p:cNvPr id="7196" name="AutoShape 28"/>
            <p:cNvSpPr>
              <a:spLocks noChangeArrowheads="1"/>
            </p:cNvSpPr>
            <p:nvPr/>
          </p:nvSpPr>
          <p:spPr bwMode="auto">
            <a:xfrm rot="-2435092">
              <a:off x="2286000" y="1219200"/>
              <a:ext cx="817563" cy="946150"/>
            </a:xfrm>
            <a:prstGeom prst="rightArrow">
              <a:avLst>
                <a:gd name="adj1" fmla="val 50000"/>
                <a:gd name="adj2" fmla="val 25000"/>
              </a:avLst>
            </a:prstGeom>
            <a:solidFill>
              <a:srgbClr val="DDDDDD"/>
            </a:solidFill>
            <a:ln w="9525">
              <a:solidFill>
                <a:schemeClr val="tx1"/>
              </a:solidFill>
              <a:miter lim="800000"/>
              <a:headEnd/>
              <a:tailEnd/>
            </a:ln>
          </p:spPr>
          <p:txBody>
            <a:bodyPr wrap="none" anchor="ctr"/>
            <a:lstStyle/>
            <a:p>
              <a:endParaRPr lang="en-US" dirty="0"/>
            </a:p>
          </p:txBody>
        </p:sp>
        <p:sp>
          <p:nvSpPr>
            <p:cNvPr id="7197" name="AutoShape 29"/>
            <p:cNvSpPr>
              <a:spLocks noChangeArrowheads="1"/>
            </p:cNvSpPr>
            <p:nvPr/>
          </p:nvSpPr>
          <p:spPr bwMode="auto">
            <a:xfrm rot="20971422">
              <a:off x="3427413" y="515938"/>
              <a:ext cx="990600" cy="946150"/>
            </a:xfrm>
            <a:prstGeom prst="rightArrow">
              <a:avLst>
                <a:gd name="adj1" fmla="val 50000"/>
                <a:gd name="adj2" fmla="val 26174"/>
              </a:avLst>
            </a:prstGeom>
            <a:solidFill>
              <a:srgbClr val="DDDDDD"/>
            </a:solidFill>
            <a:ln w="9525">
              <a:solidFill>
                <a:schemeClr val="tx1"/>
              </a:solidFill>
              <a:miter lim="800000"/>
              <a:headEnd/>
              <a:tailEnd/>
            </a:ln>
          </p:spPr>
          <p:txBody>
            <a:bodyPr wrap="none" anchor="ctr"/>
            <a:lstStyle/>
            <a:p>
              <a:endParaRPr lang="en-US" dirty="0"/>
            </a:p>
          </p:txBody>
        </p:sp>
      </p:grpSp>
      <p:sp>
        <p:nvSpPr>
          <p:cNvPr id="3" name="TextBox 2"/>
          <p:cNvSpPr txBox="1"/>
          <p:nvPr/>
        </p:nvSpPr>
        <p:spPr>
          <a:xfrm>
            <a:off x="8584940" y="603251"/>
            <a:ext cx="1399492" cy="646331"/>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en-US" dirty="0"/>
              <a:t>We are here</a:t>
            </a:r>
          </a:p>
        </p:txBody>
      </p:sp>
      <p:cxnSp>
        <p:nvCxnSpPr>
          <p:cNvPr id="6" name="Straight Arrow Connector 5"/>
          <p:cNvCxnSpPr/>
          <p:nvPr/>
        </p:nvCxnSpPr>
        <p:spPr>
          <a:xfrm flipH="1" flipV="1">
            <a:off x="7159366" y="792162"/>
            <a:ext cx="1234201" cy="424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35" name="Slide Number Placeholder 2">
            <a:extLst>
              <a:ext uri="{FF2B5EF4-FFF2-40B4-BE49-F238E27FC236}">
                <a16:creationId xmlns:a16="http://schemas.microsoft.com/office/drawing/2014/main" id="{81CB9669-5792-4901-A488-71AB13D202A7}"/>
              </a:ext>
            </a:extLst>
          </p:cNvPr>
          <p:cNvSpPr>
            <a:spLocks noGrp="1"/>
          </p:cNvSpPr>
          <p:nvPr>
            <p:ph type="sldNum" sz="quarter" idx="12"/>
          </p:nvPr>
        </p:nvSpPr>
        <p:spPr>
          <a:xfrm>
            <a:off x="10729455" y="753227"/>
            <a:ext cx="1154151" cy="1090789"/>
          </a:xfrm>
        </p:spPr>
        <p:txBody>
          <a:bodyPr/>
          <a:lstStyle/>
          <a:p>
            <a:pPr>
              <a:defRPr/>
            </a:pPr>
            <a:fld id="{4C31EAA6-A726-4130-9768-D883E0BF156E}" type="slidenum">
              <a:rPr lang="en-US" smtClean="0"/>
              <a:pPr>
                <a:defRPr/>
              </a:pPr>
              <a:t>6</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Grp="1" noChangeArrowheads="1"/>
          </p:cNvSpPr>
          <p:nvPr>
            <p:ph type="title"/>
          </p:nvPr>
        </p:nvSpPr>
        <p:spPr/>
        <p:txBody>
          <a:bodyPr anchor="ctr">
            <a:noAutofit/>
          </a:bodyPr>
          <a:lstStyle/>
          <a:p>
            <a:pPr algn="ctr" eaLnBrk="1" hangingPunct="1"/>
            <a:r>
              <a:rPr lang="en-US" sz="5400" dirty="0"/>
              <a:t>Terminology</a:t>
            </a:r>
          </a:p>
        </p:txBody>
      </p:sp>
      <p:sp>
        <p:nvSpPr>
          <p:cNvPr id="2" name="Slide Number Placeholder 1">
            <a:extLst>
              <a:ext uri="{FF2B5EF4-FFF2-40B4-BE49-F238E27FC236}">
                <a16:creationId xmlns:a16="http://schemas.microsoft.com/office/drawing/2014/main" id="{020F0F6D-9BFE-42B6-B34A-33C8224C431A}"/>
              </a:ext>
            </a:extLst>
          </p:cNvPr>
          <p:cNvSpPr>
            <a:spLocks noGrp="1"/>
          </p:cNvSpPr>
          <p:nvPr>
            <p:ph type="sldNum" sz="quarter" idx="12"/>
          </p:nvPr>
        </p:nvSpPr>
        <p:spPr/>
        <p:txBody>
          <a:bodyPr/>
          <a:lstStyle/>
          <a:p>
            <a:pPr>
              <a:defRPr/>
            </a:pPr>
            <a:fld id="{514F070A-708B-425D-9A48-AF0FE66B31DB}" type="slidenum">
              <a:rPr lang="en-US" smtClean="0"/>
              <a:pPr>
                <a:defRPr/>
              </a:pPr>
              <a:t>7</a:t>
            </a:fld>
            <a:endParaRPr lang="en-US" dirty="0"/>
          </a:p>
        </p:txBody>
      </p:sp>
    </p:spTree>
    <p:extLst>
      <p:ext uri="{BB962C8B-B14F-4D97-AF65-F5344CB8AC3E}">
        <p14:creationId xmlns:p14="http://schemas.microsoft.com/office/powerpoint/2010/main" val="18530944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D4CA9-ECCF-4EC3-AE1A-B9D19854E195}"/>
              </a:ext>
            </a:extLst>
          </p:cNvPr>
          <p:cNvSpPr>
            <a:spLocks noGrp="1"/>
          </p:cNvSpPr>
          <p:nvPr>
            <p:ph type="title"/>
          </p:nvPr>
        </p:nvSpPr>
        <p:spPr/>
        <p:txBody>
          <a:bodyPr/>
          <a:lstStyle/>
          <a:p>
            <a:r>
              <a:rPr lang="en-US" dirty="0"/>
              <a:t>Acronyms &amp; Terms</a:t>
            </a:r>
          </a:p>
        </p:txBody>
      </p:sp>
      <p:sp>
        <p:nvSpPr>
          <p:cNvPr id="3" name="Slide Number Placeholder 2">
            <a:extLst>
              <a:ext uri="{FF2B5EF4-FFF2-40B4-BE49-F238E27FC236}">
                <a16:creationId xmlns:a16="http://schemas.microsoft.com/office/drawing/2014/main" id="{9769F809-633A-4B1A-91C3-B5C6A83B61A4}"/>
              </a:ext>
            </a:extLst>
          </p:cNvPr>
          <p:cNvSpPr>
            <a:spLocks noGrp="1"/>
          </p:cNvSpPr>
          <p:nvPr>
            <p:ph type="sldNum" sz="quarter" idx="12"/>
          </p:nvPr>
        </p:nvSpPr>
        <p:spPr/>
        <p:txBody>
          <a:bodyPr/>
          <a:lstStyle/>
          <a:p>
            <a:pPr>
              <a:defRPr/>
            </a:pPr>
            <a:fld id="{4C31EAA6-A726-4130-9768-D883E0BF156E}" type="slidenum">
              <a:rPr lang="en-US" smtClean="0"/>
              <a:pPr>
                <a:defRPr/>
              </a:pPr>
              <a:t>8</a:t>
            </a:fld>
            <a:endParaRPr lang="en-US" dirty="0"/>
          </a:p>
        </p:txBody>
      </p:sp>
      <p:sp>
        <p:nvSpPr>
          <p:cNvPr id="4" name="Content Placeholder 3">
            <a:extLst>
              <a:ext uri="{FF2B5EF4-FFF2-40B4-BE49-F238E27FC236}">
                <a16:creationId xmlns:a16="http://schemas.microsoft.com/office/drawing/2014/main" id="{75600F31-1E0A-4E45-9A79-C39FB4CF98BD}"/>
              </a:ext>
            </a:extLst>
          </p:cNvPr>
          <p:cNvSpPr>
            <a:spLocks noGrp="1"/>
          </p:cNvSpPr>
          <p:nvPr>
            <p:ph sz="quarter" idx="1"/>
          </p:nvPr>
        </p:nvSpPr>
        <p:spPr>
          <a:xfrm>
            <a:off x="680321" y="2336873"/>
            <a:ext cx="9613861" cy="3977788"/>
          </a:xfrm>
        </p:spPr>
        <p:txBody>
          <a:bodyPr>
            <a:normAutofit fontScale="92500" lnSpcReduction="10000"/>
          </a:bodyPr>
          <a:lstStyle/>
          <a:p>
            <a:r>
              <a:rPr lang="en-US" dirty="0"/>
              <a:t>Notable Funds:</a:t>
            </a:r>
          </a:p>
          <a:p>
            <a:pPr lvl="1"/>
            <a:r>
              <a:rPr lang="en-US" dirty="0"/>
              <a:t>SGF – State General Fund</a:t>
            </a:r>
          </a:p>
          <a:p>
            <a:pPr lvl="1"/>
            <a:r>
              <a:rPr lang="en-US" dirty="0"/>
              <a:t>AF – All Funds (including SGF)</a:t>
            </a:r>
          </a:p>
          <a:p>
            <a:pPr lvl="1"/>
            <a:r>
              <a:rPr lang="en-US" dirty="0"/>
              <a:t>EDIF - Economic Development Initiatives Fund</a:t>
            </a:r>
          </a:p>
          <a:p>
            <a:pPr lvl="1"/>
            <a:r>
              <a:rPr lang="en-US" dirty="0"/>
              <a:t>ELARF – Expanded Lottery Act Revenues Fund</a:t>
            </a:r>
          </a:p>
          <a:p>
            <a:pPr lvl="1"/>
            <a:r>
              <a:rPr lang="en-US" dirty="0"/>
              <a:t>CIF – Children’s Initiatives Fund</a:t>
            </a:r>
          </a:p>
          <a:p>
            <a:pPr lvl="1"/>
            <a:r>
              <a:rPr lang="en-US" dirty="0"/>
              <a:t>SWPF – State Water Plan Fund</a:t>
            </a:r>
          </a:p>
          <a:p>
            <a:pPr lvl="1"/>
            <a:r>
              <a:rPr lang="en-US" dirty="0"/>
              <a:t>Building Funds—State Institutions Building Fund, Educational Building Fund, Correctional Institutions Building Fund</a:t>
            </a:r>
          </a:p>
          <a:p>
            <a:r>
              <a:rPr lang="en-US" dirty="0"/>
              <a:t>Systems:</a:t>
            </a:r>
          </a:p>
          <a:p>
            <a:pPr lvl="1"/>
            <a:r>
              <a:rPr lang="en-US" dirty="0"/>
              <a:t>IBARS – Internet Budget And Reporting System</a:t>
            </a:r>
          </a:p>
          <a:p>
            <a:pPr lvl="1"/>
            <a:r>
              <a:rPr lang="en-US" dirty="0"/>
              <a:t>SHARP – Statewide Human Resource And Payroll System</a:t>
            </a:r>
          </a:p>
          <a:p>
            <a:pPr lvl="1"/>
            <a:r>
              <a:rPr lang="en-US" dirty="0"/>
              <a:t>SMART – Statewide Management, Accounting, and Reporting Tool</a:t>
            </a:r>
          </a:p>
        </p:txBody>
      </p:sp>
    </p:spTree>
    <p:extLst>
      <p:ext uri="{BB962C8B-B14F-4D97-AF65-F5344CB8AC3E}">
        <p14:creationId xmlns:p14="http://schemas.microsoft.com/office/powerpoint/2010/main" val="16254478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dirty="0"/>
              <a:t>Acronyms &amp; Terms</a:t>
            </a:r>
          </a:p>
        </p:txBody>
      </p:sp>
      <p:sp>
        <p:nvSpPr>
          <p:cNvPr id="12291" name="Rectangle 3"/>
          <p:cNvSpPr>
            <a:spLocks noGrp="1" noChangeArrowheads="1"/>
          </p:cNvSpPr>
          <p:nvPr>
            <p:ph sz="quarter" idx="1"/>
          </p:nvPr>
        </p:nvSpPr>
        <p:spPr/>
        <p:txBody>
          <a:bodyPr>
            <a:normAutofit lnSpcReduction="10000"/>
          </a:bodyPr>
          <a:lstStyle/>
          <a:p>
            <a:r>
              <a:rPr lang="en-US" dirty="0"/>
              <a:t>GBR: The Governor’s Budget Report</a:t>
            </a:r>
          </a:p>
          <a:p>
            <a:pPr lvl="1"/>
            <a:r>
              <a:rPr lang="en-US" sz="2100" b="1" dirty="0">
                <a:solidFill>
                  <a:schemeClr val="accent3">
                    <a:lumMod val="60000"/>
                    <a:lumOff val="40000"/>
                  </a:schemeClr>
                </a:solidFill>
              </a:rPr>
              <a:t>Volume 1</a:t>
            </a:r>
            <a:r>
              <a:rPr lang="en-US" sz="2100" dirty="0"/>
              <a:t>:  Overview of Governor’s budget plan </a:t>
            </a:r>
          </a:p>
          <a:p>
            <a:pPr lvl="1"/>
            <a:r>
              <a:rPr lang="en-US" sz="2100" b="1" dirty="0">
                <a:solidFill>
                  <a:schemeClr val="accent3">
                    <a:lumMod val="60000"/>
                    <a:lumOff val="40000"/>
                  </a:schemeClr>
                </a:solidFill>
              </a:rPr>
              <a:t>Volume 2</a:t>
            </a:r>
            <a:r>
              <a:rPr lang="en-US" sz="2100" dirty="0"/>
              <a:t>:  Financial profiles of each agency, by program</a:t>
            </a:r>
          </a:p>
          <a:p>
            <a:pPr lvl="2"/>
            <a:r>
              <a:rPr lang="en-US" sz="2100" dirty="0"/>
              <a:t>Includes agency’s mission, philosophy, goals and objectives, &amp; performance measures</a:t>
            </a:r>
          </a:p>
          <a:p>
            <a:r>
              <a:rPr lang="en-US" dirty="0"/>
              <a:t>Comparison Report</a:t>
            </a:r>
          </a:p>
          <a:p>
            <a:pPr lvl="1"/>
            <a:r>
              <a:rPr lang="en-US" dirty="0"/>
              <a:t>Compares the GBR to the Legislature’s Approved Budget</a:t>
            </a:r>
          </a:p>
          <a:p>
            <a:pPr lvl="1"/>
            <a:r>
              <a:rPr lang="en-US" dirty="0"/>
              <a:t>Starting point for the approved amount</a:t>
            </a:r>
          </a:p>
          <a:p>
            <a:r>
              <a:rPr lang="en-US" dirty="0"/>
              <a:t>Chart of Accounts</a:t>
            </a:r>
          </a:p>
          <a:p>
            <a:pPr lvl="1"/>
            <a:r>
              <a:rPr lang="en-US" dirty="0"/>
              <a:t>Lists approved amounts </a:t>
            </a:r>
          </a:p>
          <a:p>
            <a:pPr marL="457200" lvl="1" indent="0">
              <a:buNone/>
            </a:pPr>
            <a:endParaRPr lang="en-US" dirty="0"/>
          </a:p>
        </p:txBody>
      </p:sp>
      <p:sp>
        <p:nvSpPr>
          <p:cNvPr id="3" name="Slide Number Placeholder 2">
            <a:extLst>
              <a:ext uri="{FF2B5EF4-FFF2-40B4-BE49-F238E27FC236}">
                <a16:creationId xmlns:a16="http://schemas.microsoft.com/office/drawing/2014/main" id="{4427AD21-410E-4266-A56A-838F13D6B30E}"/>
              </a:ext>
            </a:extLst>
          </p:cNvPr>
          <p:cNvSpPr>
            <a:spLocks noGrp="1"/>
          </p:cNvSpPr>
          <p:nvPr>
            <p:ph type="sldNum" sz="quarter" idx="12"/>
          </p:nvPr>
        </p:nvSpPr>
        <p:spPr/>
        <p:txBody>
          <a:bodyPr/>
          <a:lstStyle/>
          <a:p>
            <a:pPr>
              <a:defRPr/>
            </a:pPr>
            <a:fld id="{4C31EAA6-A726-4130-9768-D883E0BF156E}" type="slidenum">
              <a:rPr lang="en-US" smtClean="0"/>
              <a:pPr>
                <a:defRPr/>
              </a:pPr>
              <a:t>9</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US" dirty="0"/>
              <a:t>Acronyms &amp; Terms</a:t>
            </a:r>
          </a:p>
        </p:txBody>
      </p:sp>
      <p:sp>
        <p:nvSpPr>
          <p:cNvPr id="13315" name="Rectangle 3"/>
          <p:cNvSpPr>
            <a:spLocks noGrp="1" noChangeArrowheads="1"/>
          </p:cNvSpPr>
          <p:nvPr>
            <p:ph sz="quarter" idx="1"/>
          </p:nvPr>
        </p:nvSpPr>
        <p:spPr>
          <a:xfrm>
            <a:off x="680321" y="2133600"/>
            <a:ext cx="9613861" cy="4590473"/>
          </a:xfrm>
        </p:spPr>
        <p:txBody>
          <a:bodyPr>
            <a:normAutofit/>
          </a:bodyPr>
          <a:lstStyle/>
          <a:p>
            <a:r>
              <a:rPr lang="en-US" dirty="0"/>
              <a:t>GBA:  Governor’s Budget Amendment</a:t>
            </a:r>
          </a:p>
          <a:p>
            <a:pPr lvl="2"/>
            <a:endParaRPr lang="en-US" dirty="0"/>
          </a:p>
          <a:p>
            <a:pPr lvl="1"/>
            <a:r>
              <a:rPr lang="en-US" sz="2200" dirty="0"/>
              <a:t>GBA</a:t>
            </a:r>
          </a:p>
          <a:p>
            <a:pPr lvl="2"/>
            <a:r>
              <a:rPr lang="en-US" sz="2000" dirty="0"/>
              <a:t>The Governor may recommend adjustments to the budget during the Legislative Session</a:t>
            </a:r>
          </a:p>
          <a:p>
            <a:pPr lvl="2"/>
            <a:r>
              <a:rPr lang="en-US" sz="2000" dirty="0"/>
              <a:t>May include caseload adjustments or adjustments based on new information</a:t>
            </a:r>
          </a:p>
          <a:p>
            <a:pPr lvl="2"/>
            <a:r>
              <a:rPr lang="en-US" sz="2000" dirty="0"/>
              <a:t>Should not include items the Governor already reviewed and did not recommend</a:t>
            </a:r>
          </a:p>
          <a:p>
            <a:pPr lvl="1"/>
            <a:endParaRPr lang="en-US" dirty="0"/>
          </a:p>
        </p:txBody>
      </p:sp>
      <p:sp>
        <p:nvSpPr>
          <p:cNvPr id="3" name="Slide Number Placeholder 2">
            <a:extLst>
              <a:ext uri="{FF2B5EF4-FFF2-40B4-BE49-F238E27FC236}">
                <a16:creationId xmlns:a16="http://schemas.microsoft.com/office/drawing/2014/main" id="{3D5153FD-1947-451D-989F-71CC81C2196A}"/>
              </a:ext>
            </a:extLst>
          </p:cNvPr>
          <p:cNvSpPr>
            <a:spLocks noGrp="1"/>
          </p:cNvSpPr>
          <p:nvPr>
            <p:ph type="sldNum" sz="quarter" idx="12"/>
          </p:nvPr>
        </p:nvSpPr>
        <p:spPr/>
        <p:txBody>
          <a:bodyPr/>
          <a:lstStyle/>
          <a:p>
            <a:pPr>
              <a:defRPr/>
            </a:pPr>
            <a:fld id="{4C31EAA6-A726-4130-9768-D883E0BF156E}" type="slidenum">
              <a:rPr lang="en-US" smtClean="0"/>
              <a:pPr>
                <a:defRPr/>
              </a:pPr>
              <a:t>10</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US" dirty="0"/>
              <a:t>Acronyms &amp; Terms </a:t>
            </a:r>
          </a:p>
        </p:txBody>
      </p:sp>
      <p:sp>
        <p:nvSpPr>
          <p:cNvPr id="14339" name="Rectangle 3"/>
          <p:cNvSpPr>
            <a:spLocks noGrp="1" noChangeArrowheads="1"/>
          </p:cNvSpPr>
          <p:nvPr>
            <p:ph sz="quarter" idx="1"/>
          </p:nvPr>
        </p:nvSpPr>
        <p:spPr>
          <a:xfrm>
            <a:off x="2094384" y="2652733"/>
            <a:ext cx="8003232" cy="3580287"/>
          </a:xfrm>
          <a:solidFill>
            <a:schemeClr val="bg1"/>
          </a:solidFill>
        </p:spPr>
        <p:style>
          <a:lnRef idx="3">
            <a:schemeClr val="lt1"/>
          </a:lnRef>
          <a:fillRef idx="1">
            <a:schemeClr val="accent1"/>
          </a:fillRef>
          <a:effectRef idx="1">
            <a:schemeClr val="accent1"/>
          </a:effectRef>
          <a:fontRef idx="minor">
            <a:schemeClr val="lt1"/>
          </a:fontRef>
        </p:style>
        <p:txBody>
          <a:bodyPr anchor="t">
            <a:normAutofit/>
          </a:bodyPr>
          <a:lstStyle/>
          <a:p>
            <a:r>
              <a:rPr lang="en-US" sz="2600" dirty="0">
                <a:solidFill>
                  <a:schemeClr val="tx1"/>
                </a:solidFill>
              </a:rPr>
              <a:t>Notable Entities</a:t>
            </a:r>
          </a:p>
          <a:p>
            <a:pPr lvl="1"/>
            <a:r>
              <a:rPr lang="en-US" sz="2200" dirty="0">
                <a:solidFill>
                  <a:schemeClr val="tx1"/>
                </a:solidFill>
              </a:rPr>
              <a:t>KLRD—Kansas Legislative Research Department</a:t>
            </a:r>
          </a:p>
          <a:p>
            <a:pPr lvl="1"/>
            <a:r>
              <a:rPr lang="en-US" sz="2200" dirty="0">
                <a:solidFill>
                  <a:schemeClr val="tx1"/>
                </a:solidFill>
              </a:rPr>
              <a:t>SFC—State Finance Council</a:t>
            </a:r>
            <a:endParaRPr lang="en-US" sz="1800" dirty="0">
              <a:solidFill>
                <a:schemeClr val="tx1"/>
              </a:solidFill>
            </a:endParaRPr>
          </a:p>
          <a:p>
            <a:pPr lvl="1"/>
            <a:r>
              <a:rPr lang="en-US" sz="2200" dirty="0">
                <a:solidFill>
                  <a:schemeClr val="tx1"/>
                </a:solidFill>
              </a:rPr>
              <a:t>OITS—Office of Information Technology Services</a:t>
            </a:r>
          </a:p>
          <a:p>
            <a:pPr lvl="1"/>
            <a:r>
              <a:rPr lang="en-US" sz="2200" dirty="0">
                <a:solidFill>
                  <a:schemeClr val="tx1"/>
                </a:solidFill>
              </a:rPr>
              <a:t>A&amp;R—Accounts and Reports</a:t>
            </a:r>
          </a:p>
          <a:p>
            <a:pPr lvl="1"/>
            <a:r>
              <a:rPr lang="en-US" sz="2200" dirty="0">
                <a:solidFill>
                  <a:schemeClr val="tx1"/>
                </a:solidFill>
              </a:rPr>
              <a:t>OPS—Office of Personnel Services</a:t>
            </a:r>
          </a:p>
          <a:p>
            <a:pPr lvl="1"/>
            <a:r>
              <a:rPr lang="en-US" sz="2200" dirty="0">
                <a:solidFill>
                  <a:schemeClr val="tx1"/>
                </a:solidFill>
              </a:rPr>
              <a:t>KPERS—Kansas Public Employees’ Retirement System</a:t>
            </a:r>
          </a:p>
          <a:p>
            <a:pPr lvl="1"/>
            <a:r>
              <a:rPr lang="en-US" sz="2200" dirty="0">
                <a:solidFill>
                  <a:schemeClr val="tx1"/>
                </a:solidFill>
              </a:rPr>
              <a:t>CRE Group—Consensus Revenue Estimating Group</a:t>
            </a:r>
          </a:p>
        </p:txBody>
      </p:sp>
      <p:sp>
        <p:nvSpPr>
          <p:cNvPr id="3" name="Slide Number Placeholder 2">
            <a:extLst>
              <a:ext uri="{FF2B5EF4-FFF2-40B4-BE49-F238E27FC236}">
                <a16:creationId xmlns:a16="http://schemas.microsoft.com/office/drawing/2014/main" id="{530BDCFC-3213-46BA-811A-3341F7AC60D8}"/>
              </a:ext>
            </a:extLst>
          </p:cNvPr>
          <p:cNvSpPr>
            <a:spLocks noGrp="1"/>
          </p:cNvSpPr>
          <p:nvPr>
            <p:ph type="sldNum" sz="quarter" idx="12"/>
          </p:nvPr>
        </p:nvSpPr>
        <p:spPr/>
        <p:txBody>
          <a:bodyPr/>
          <a:lstStyle/>
          <a:p>
            <a:pPr>
              <a:defRPr/>
            </a:pPr>
            <a:fld id="{4C31EAA6-A726-4130-9768-D883E0BF156E}" type="slidenum">
              <a:rPr lang="en-US" smtClean="0"/>
              <a:pPr>
                <a:defRPr/>
              </a:pPr>
              <a:t>11</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normAutofit/>
          </a:bodyPr>
          <a:lstStyle/>
          <a:p>
            <a:r>
              <a:rPr lang="en-US" dirty="0"/>
              <a:t>Acronyms &amp; Terms</a:t>
            </a:r>
          </a:p>
        </p:txBody>
      </p:sp>
      <p:sp>
        <p:nvSpPr>
          <p:cNvPr id="6" name="Content Placeholder 5"/>
          <p:cNvSpPr>
            <a:spLocks noGrp="1"/>
          </p:cNvSpPr>
          <p:nvPr>
            <p:ph sz="quarter" idx="1"/>
          </p:nvPr>
        </p:nvSpPr>
        <p:spPr/>
        <p:txBody>
          <a:bodyPr>
            <a:normAutofit fontScale="92500" lnSpcReduction="20000"/>
          </a:bodyPr>
          <a:lstStyle/>
          <a:p>
            <a:r>
              <a:rPr lang="en-US" dirty="0"/>
              <a:t>Fiscal Year</a:t>
            </a:r>
          </a:p>
          <a:p>
            <a:endParaRPr lang="en-US" dirty="0"/>
          </a:p>
          <a:p>
            <a:endParaRPr lang="en-US" dirty="0"/>
          </a:p>
          <a:p>
            <a:endParaRPr lang="en-US" dirty="0"/>
          </a:p>
          <a:p>
            <a:pPr marL="0" indent="0">
              <a:buNone/>
            </a:pPr>
            <a:endParaRPr lang="en-US" dirty="0"/>
          </a:p>
          <a:p>
            <a:pPr marL="0" indent="0">
              <a:buNone/>
            </a:pPr>
            <a:endParaRPr lang="en-US" dirty="0"/>
          </a:p>
          <a:p>
            <a:r>
              <a:rPr lang="en-US" dirty="0"/>
              <a:t>Kansas</a:t>
            </a:r>
          </a:p>
          <a:p>
            <a:pPr lvl="1">
              <a:lnSpc>
                <a:spcPct val="120000"/>
              </a:lnSpc>
            </a:pPr>
            <a:r>
              <a:rPr lang="en-US" dirty="0"/>
              <a:t>Current Year = FY 2027</a:t>
            </a:r>
          </a:p>
          <a:p>
            <a:pPr lvl="1">
              <a:lnSpc>
                <a:spcPct val="120000"/>
              </a:lnSpc>
            </a:pPr>
            <a:r>
              <a:rPr lang="en-US" dirty="0"/>
              <a:t>Budget Year = FY 2028 </a:t>
            </a:r>
          </a:p>
          <a:p>
            <a:pPr lvl="1">
              <a:lnSpc>
                <a:spcPct val="120000"/>
              </a:lnSpc>
            </a:pPr>
            <a:r>
              <a:rPr lang="en-US" dirty="0"/>
              <a:t>Out Years = FY 2029, FY 2030, etc.</a:t>
            </a:r>
          </a:p>
        </p:txBody>
      </p:sp>
      <p:sp>
        <p:nvSpPr>
          <p:cNvPr id="5" name="TextBox 4"/>
          <p:cNvSpPr txBox="1"/>
          <p:nvPr/>
        </p:nvSpPr>
        <p:spPr>
          <a:xfrm>
            <a:off x="2875045" y="2336873"/>
            <a:ext cx="7552471" cy="1815882"/>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pPr lvl="1" indent="-457200">
              <a:buFont typeface="Arial" panose="020B0604020202020204" pitchFamily="34" charset="0"/>
              <a:buChar char="•"/>
            </a:pPr>
            <a:r>
              <a:rPr lang="en-US" sz="2800" b="1" dirty="0">
                <a:solidFill>
                  <a:schemeClr val="tx1"/>
                </a:solidFill>
              </a:rPr>
              <a:t>Federal Government: Oct 1 </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a:solidFill>
                  <a:schemeClr val="tx1"/>
                </a:solidFill>
              </a:rPr>
              <a:t>Sept 30</a:t>
            </a:r>
          </a:p>
          <a:p>
            <a:pPr lvl="1" indent="-457200">
              <a:buFont typeface="Arial" panose="020B0604020202020204" pitchFamily="34" charset="0"/>
              <a:buChar char="•"/>
            </a:pPr>
            <a:r>
              <a:rPr lang="en-US" sz="2800" b="1" dirty="0">
                <a:solidFill>
                  <a:schemeClr val="tx1"/>
                </a:solidFill>
              </a:rPr>
              <a:t>Kansas: July 1 </a:t>
            </a:r>
            <a:r>
              <a:rPr lang="en-US" sz="2800" b="1" dirty="0">
                <a:solidFill>
                  <a:schemeClr val="tx1"/>
                </a:solidFill>
                <a:latin typeface="Times New Roman" panose="02020603050405020304" pitchFamily="18" charset="0"/>
                <a:cs typeface="Times New Roman" panose="02020603050405020304" pitchFamily="18" charset="0"/>
              </a:rPr>
              <a:t>─</a:t>
            </a:r>
            <a:r>
              <a:rPr lang="en-US" sz="2800" b="1" dirty="0">
                <a:solidFill>
                  <a:schemeClr val="tx1"/>
                </a:solidFill>
              </a:rPr>
              <a:t> June 30</a:t>
            </a:r>
          </a:p>
          <a:p>
            <a:pPr lvl="1" indent="-457200">
              <a:buFont typeface="Arial" panose="020B0604020202020204" pitchFamily="34" charset="0"/>
              <a:buChar char="•"/>
            </a:pPr>
            <a:r>
              <a:rPr lang="en-US" sz="2800" b="1" dirty="0">
                <a:solidFill>
                  <a:schemeClr val="tx1"/>
                </a:solidFill>
              </a:rPr>
              <a:t>Cities’ &amp; Counties: Jan 1 </a:t>
            </a:r>
            <a:r>
              <a:rPr lang="en-US" sz="2800" b="1" dirty="0">
                <a:solidFill>
                  <a:schemeClr val="tx1"/>
                </a:solidFill>
                <a:latin typeface="Times New Roman" panose="02020603050405020304" pitchFamily="18" charset="0"/>
                <a:cs typeface="Times New Roman" panose="02020603050405020304" pitchFamily="18" charset="0"/>
              </a:rPr>
              <a:t>─</a:t>
            </a:r>
            <a:r>
              <a:rPr lang="en-US" sz="2800" b="1" dirty="0">
                <a:solidFill>
                  <a:schemeClr val="tx1"/>
                </a:solidFill>
              </a:rPr>
              <a:t> Dec 31</a:t>
            </a:r>
          </a:p>
          <a:p>
            <a:pPr lvl="1" indent="-457200">
              <a:buFont typeface="Arial" panose="020B0604020202020204" pitchFamily="34" charset="0"/>
              <a:buChar char="•"/>
            </a:pPr>
            <a:r>
              <a:rPr lang="en-US" sz="2800" b="1" dirty="0">
                <a:solidFill>
                  <a:schemeClr val="tx1"/>
                </a:solidFill>
              </a:rPr>
              <a:t>Tax Year: Jan 1 </a:t>
            </a:r>
            <a:r>
              <a:rPr lang="en-US" sz="2800" b="1" dirty="0">
                <a:solidFill>
                  <a:schemeClr val="tx1"/>
                </a:solidFill>
                <a:latin typeface="Times New Roman" panose="02020603050405020304" pitchFamily="18" charset="0"/>
                <a:cs typeface="Times New Roman" panose="02020603050405020304" pitchFamily="18" charset="0"/>
              </a:rPr>
              <a:t>─</a:t>
            </a:r>
            <a:r>
              <a:rPr lang="en-US" sz="2800" b="1" dirty="0">
                <a:solidFill>
                  <a:schemeClr val="tx1"/>
                </a:solidFill>
              </a:rPr>
              <a:t> Dec 31</a:t>
            </a:r>
          </a:p>
        </p:txBody>
      </p:sp>
      <p:sp>
        <p:nvSpPr>
          <p:cNvPr id="3" name="Slide Number Placeholder 2">
            <a:extLst>
              <a:ext uri="{FF2B5EF4-FFF2-40B4-BE49-F238E27FC236}">
                <a16:creationId xmlns:a16="http://schemas.microsoft.com/office/drawing/2014/main" id="{16AE7F1A-11BE-4AC4-A7AA-7632FC5534E3}"/>
              </a:ext>
            </a:extLst>
          </p:cNvPr>
          <p:cNvSpPr>
            <a:spLocks noGrp="1"/>
          </p:cNvSpPr>
          <p:nvPr>
            <p:ph type="sldNum" sz="quarter" idx="12"/>
          </p:nvPr>
        </p:nvSpPr>
        <p:spPr/>
        <p:txBody>
          <a:bodyPr/>
          <a:lstStyle/>
          <a:p>
            <a:pPr>
              <a:defRPr/>
            </a:pPr>
            <a:fld id="{4C31EAA6-A726-4130-9768-D883E0BF156E}" type="slidenum">
              <a:rPr lang="en-US" smtClean="0"/>
              <a:pPr>
                <a:defRPr/>
              </a:pPr>
              <a:t>12</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503339" y="2869895"/>
            <a:ext cx="9647340" cy="1066800"/>
          </a:xfrm>
        </p:spPr>
        <p:txBody>
          <a:bodyPr>
            <a:normAutofit fontScale="90000"/>
          </a:bodyPr>
          <a:lstStyle/>
          <a:p>
            <a:pPr algn="ctr" eaLnBrk="1" hangingPunct="1"/>
            <a:r>
              <a:rPr lang="en-US" dirty="0"/>
              <a:t>Allocations, Appropriations, Expenditure Limitations &amp; Allotments</a:t>
            </a:r>
          </a:p>
        </p:txBody>
      </p:sp>
      <p:sp>
        <p:nvSpPr>
          <p:cNvPr id="2" name="Slide Number Placeholder 1">
            <a:extLst>
              <a:ext uri="{FF2B5EF4-FFF2-40B4-BE49-F238E27FC236}">
                <a16:creationId xmlns:a16="http://schemas.microsoft.com/office/drawing/2014/main" id="{F1E00281-EE55-4452-B724-30F604962242}"/>
              </a:ext>
            </a:extLst>
          </p:cNvPr>
          <p:cNvSpPr>
            <a:spLocks noGrp="1"/>
          </p:cNvSpPr>
          <p:nvPr>
            <p:ph type="sldNum" sz="quarter" idx="12"/>
          </p:nvPr>
        </p:nvSpPr>
        <p:spPr/>
        <p:txBody>
          <a:bodyPr/>
          <a:lstStyle/>
          <a:p>
            <a:pPr>
              <a:defRPr/>
            </a:pPr>
            <a:fld id="{514F070A-708B-425D-9A48-AF0FE66B31DB}" type="slidenum">
              <a:rPr lang="en-US" smtClean="0"/>
              <a:pPr>
                <a:defRPr/>
              </a:pPr>
              <a:t>13</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US" dirty="0"/>
              <a:t>Allocations</a:t>
            </a:r>
          </a:p>
        </p:txBody>
      </p:sp>
      <p:sp>
        <p:nvSpPr>
          <p:cNvPr id="17411" name="Rectangle 3"/>
          <p:cNvSpPr>
            <a:spLocks noGrp="1" noChangeArrowheads="1"/>
          </p:cNvSpPr>
          <p:nvPr>
            <p:ph sz="quarter" idx="1"/>
          </p:nvPr>
        </p:nvSpPr>
        <p:spPr>
          <a:xfrm>
            <a:off x="498764" y="2669309"/>
            <a:ext cx="9795419" cy="3266880"/>
          </a:xfrm>
        </p:spPr>
        <p:txBody>
          <a:bodyPr>
            <a:normAutofit/>
          </a:bodyPr>
          <a:lstStyle/>
          <a:p>
            <a:r>
              <a:rPr lang="en-US" dirty="0"/>
              <a:t>First step for DOB in planning for the upcoming budget year</a:t>
            </a:r>
          </a:p>
          <a:p>
            <a:pPr lvl="1"/>
            <a:r>
              <a:rPr lang="en-US" dirty="0"/>
              <a:t>DOB’s broad framework for “slicing the state budget pie”  </a:t>
            </a:r>
          </a:p>
          <a:p>
            <a:pPr lvl="1"/>
            <a:r>
              <a:rPr lang="en-US" dirty="0"/>
              <a:t>DOB provides the Governor &amp; agencies with budget allocations in July</a:t>
            </a:r>
          </a:p>
          <a:p>
            <a:pPr lvl="1"/>
            <a:r>
              <a:rPr lang="en-US" dirty="0"/>
              <a:t>Only certain funds allocated</a:t>
            </a:r>
          </a:p>
          <a:p>
            <a:pPr lvl="2"/>
            <a:r>
              <a:rPr lang="en-US" dirty="0"/>
              <a:t>State General Fund, Economic Development Initiatives Fund, Children’s Initiative Fund, State Water Plan Fund, Expanded Lottery Act Revenues Fund</a:t>
            </a:r>
          </a:p>
          <a:p>
            <a:r>
              <a:rPr lang="en-US" dirty="0"/>
              <a:t>Agencies use allocation numbers as starting point for budget preparations for the upcoming budget year</a:t>
            </a:r>
          </a:p>
        </p:txBody>
      </p:sp>
      <p:sp>
        <p:nvSpPr>
          <p:cNvPr id="3" name="Slide Number Placeholder 2">
            <a:extLst>
              <a:ext uri="{FF2B5EF4-FFF2-40B4-BE49-F238E27FC236}">
                <a16:creationId xmlns:a16="http://schemas.microsoft.com/office/drawing/2014/main" id="{DA32B674-F456-45AB-B0BE-BB0E04BA26CF}"/>
              </a:ext>
            </a:extLst>
          </p:cNvPr>
          <p:cNvSpPr>
            <a:spLocks noGrp="1"/>
          </p:cNvSpPr>
          <p:nvPr>
            <p:ph type="sldNum" sz="quarter" idx="12"/>
          </p:nvPr>
        </p:nvSpPr>
        <p:spPr/>
        <p:txBody>
          <a:bodyPr/>
          <a:lstStyle/>
          <a:p>
            <a:pPr>
              <a:defRPr/>
            </a:pPr>
            <a:fld id="{4C31EAA6-A726-4130-9768-D883E0BF156E}" type="slidenum">
              <a:rPr lang="en-US" smtClean="0"/>
              <a:pPr>
                <a:defRPr/>
              </a:pPr>
              <a:t>14</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dirty="0"/>
              <a:t>Allocations: Process Overview</a:t>
            </a:r>
          </a:p>
        </p:txBody>
      </p:sp>
      <p:sp>
        <p:nvSpPr>
          <p:cNvPr id="18435" name="Rectangle 3"/>
          <p:cNvSpPr>
            <a:spLocks noGrp="1" noChangeArrowheads="1"/>
          </p:cNvSpPr>
          <p:nvPr>
            <p:ph sz="quarter" idx="1"/>
          </p:nvPr>
        </p:nvSpPr>
        <p:spPr/>
        <p:txBody>
          <a:bodyPr>
            <a:normAutofit/>
          </a:bodyPr>
          <a:lstStyle/>
          <a:p>
            <a:r>
              <a:rPr lang="en-US" dirty="0"/>
              <a:t>How allocations are calculated:</a:t>
            </a:r>
          </a:p>
          <a:p>
            <a:pPr lvl="1"/>
            <a:r>
              <a:rPr lang="en-US" dirty="0"/>
              <a:t>DOB begins with the budget approved by the Legislature </a:t>
            </a:r>
          </a:p>
          <a:p>
            <a:pPr lvl="1"/>
            <a:r>
              <a:rPr lang="en-US" dirty="0"/>
              <a:t>Approved FY 2027 appropriations used as a basis for FY 2028</a:t>
            </a:r>
          </a:p>
          <a:p>
            <a:pPr lvl="1"/>
            <a:r>
              <a:rPr lang="en-US" dirty="0"/>
              <a:t>DOB may add or subtract monies to account for specific items</a:t>
            </a:r>
          </a:p>
          <a:p>
            <a:pPr lvl="2"/>
            <a:r>
              <a:rPr lang="en-US" sz="2100" dirty="0"/>
              <a:t>One-time expenditures</a:t>
            </a:r>
          </a:p>
          <a:p>
            <a:pPr lvl="2"/>
            <a:r>
              <a:rPr lang="en-US" sz="2100" dirty="0"/>
              <a:t>Adjustments for debt service, etc</a:t>
            </a:r>
          </a:p>
          <a:p>
            <a:pPr lvl="2"/>
            <a:r>
              <a:rPr lang="en-US" sz="2100" dirty="0"/>
              <a:t>Annualization of partial year funding</a:t>
            </a:r>
          </a:p>
          <a:p>
            <a:pPr lvl="2"/>
            <a:r>
              <a:rPr lang="en-US" sz="2100" dirty="0"/>
              <a:t>Fringe benefits</a:t>
            </a:r>
          </a:p>
          <a:p>
            <a:pPr lvl="2"/>
            <a:r>
              <a:rPr lang="en-US" sz="2100" dirty="0"/>
              <a:t>Other known changes</a:t>
            </a:r>
          </a:p>
          <a:p>
            <a:pPr lvl="1"/>
            <a:endParaRPr lang="en-US" dirty="0"/>
          </a:p>
        </p:txBody>
      </p:sp>
      <p:sp>
        <p:nvSpPr>
          <p:cNvPr id="3" name="Slide Number Placeholder 2">
            <a:extLst>
              <a:ext uri="{FF2B5EF4-FFF2-40B4-BE49-F238E27FC236}">
                <a16:creationId xmlns:a16="http://schemas.microsoft.com/office/drawing/2014/main" id="{62DC0CB4-6A87-4BE1-8256-ACB0A373160A}"/>
              </a:ext>
            </a:extLst>
          </p:cNvPr>
          <p:cNvSpPr>
            <a:spLocks noGrp="1"/>
          </p:cNvSpPr>
          <p:nvPr>
            <p:ph type="sldNum" sz="quarter" idx="12"/>
          </p:nvPr>
        </p:nvSpPr>
        <p:spPr/>
        <p:txBody>
          <a:bodyPr/>
          <a:lstStyle/>
          <a:p>
            <a:pPr>
              <a:defRPr/>
            </a:pPr>
            <a:fld id="{4C31EAA6-A726-4130-9768-D883E0BF156E}" type="slidenum">
              <a:rPr lang="en-US" smtClean="0"/>
              <a:pPr>
                <a:defRPr/>
              </a:pPr>
              <a:t>15</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US" dirty="0"/>
              <a:t>Appropriations</a:t>
            </a:r>
          </a:p>
        </p:txBody>
      </p:sp>
      <p:sp>
        <p:nvSpPr>
          <p:cNvPr id="20483" name="Rectangle 3"/>
          <p:cNvSpPr>
            <a:spLocks noGrp="1" noChangeArrowheads="1"/>
          </p:cNvSpPr>
          <p:nvPr>
            <p:ph sz="quarter" idx="1"/>
          </p:nvPr>
        </p:nvSpPr>
        <p:spPr>
          <a:xfrm>
            <a:off x="680321" y="2336872"/>
            <a:ext cx="9847862" cy="4214929"/>
          </a:xfrm>
        </p:spPr>
        <p:txBody>
          <a:bodyPr>
            <a:normAutofit fontScale="77500" lnSpcReduction="20000"/>
          </a:bodyPr>
          <a:lstStyle/>
          <a:p>
            <a:pPr>
              <a:lnSpc>
                <a:spcPct val="120000"/>
              </a:lnSpc>
            </a:pPr>
            <a:r>
              <a:rPr lang="en-US" sz="3000" dirty="0"/>
              <a:t>An amount of money for a particular purpose that an agency is authorized to spend during a fiscal year </a:t>
            </a:r>
          </a:p>
          <a:p>
            <a:pPr lvl="1">
              <a:lnSpc>
                <a:spcPct val="120000"/>
              </a:lnSpc>
            </a:pPr>
            <a:r>
              <a:rPr lang="en-US" sz="2600" dirty="0"/>
              <a:t>Entire amount is usually available at the start of the fiscal year</a:t>
            </a:r>
          </a:p>
          <a:p>
            <a:pPr marL="274320" lvl="1" indent="0">
              <a:buNone/>
            </a:pPr>
            <a:endParaRPr lang="en-US" dirty="0"/>
          </a:p>
          <a:p>
            <a:pPr>
              <a:lnSpc>
                <a:spcPct val="120000"/>
              </a:lnSpc>
            </a:pPr>
            <a:r>
              <a:rPr lang="en-US" sz="3000" b="1" dirty="0">
                <a:solidFill>
                  <a:schemeClr val="accent3">
                    <a:lumMod val="60000"/>
                    <a:lumOff val="40000"/>
                  </a:schemeClr>
                </a:solidFill>
              </a:rPr>
              <a:t>State General Fund (SGF)</a:t>
            </a:r>
            <a:r>
              <a:rPr lang="en-US" sz="3000" dirty="0">
                <a:solidFill>
                  <a:schemeClr val="accent3">
                    <a:lumMod val="60000"/>
                    <a:lumOff val="40000"/>
                  </a:schemeClr>
                </a:solidFill>
              </a:rPr>
              <a:t>: </a:t>
            </a:r>
            <a:r>
              <a:rPr lang="en-US" sz="3000" dirty="0"/>
              <a:t>Largest “uncommitted” revenue sources available to the state </a:t>
            </a:r>
          </a:p>
          <a:p>
            <a:pPr lvl="1">
              <a:lnSpc>
                <a:spcPct val="120000"/>
              </a:lnSpc>
            </a:pPr>
            <a:r>
              <a:rPr lang="en-US" sz="2600" dirty="0"/>
              <a:t>Fund to which most general tax receipts are credited</a:t>
            </a:r>
          </a:p>
          <a:p>
            <a:pPr lvl="2"/>
            <a:endParaRPr lang="en-US" dirty="0"/>
          </a:p>
          <a:p>
            <a:r>
              <a:rPr lang="en-US" sz="3000" dirty="0"/>
              <a:t>Other appropriated funds</a:t>
            </a:r>
          </a:p>
          <a:p>
            <a:pPr lvl="1">
              <a:lnSpc>
                <a:spcPct val="120000"/>
              </a:lnSpc>
            </a:pPr>
            <a:r>
              <a:rPr lang="en-US" sz="2600" dirty="0"/>
              <a:t>State Water Plan Fund, Economic Development Initiatives Fund, Expanded Lottery Act Revenues Fund, Children's Initiative Fund, Building Funds</a:t>
            </a:r>
          </a:p>
          <a:p>
            <a:pPr lvl="1"/>
            <a:endParaRPr lang="en-US" dirty="0"/>
          </a:p>
          <a:p>
            <a:pPr lvl="1"/>
            <a:endParaRPr lang="en-US" dirty="0"/>
          </a:p>
        </p:txBody>
      </p:sp>
      <p:sp>
        <p:nvSpPr>
          <p:cNvPr id="3" name="Slide Number Placeholder 2">
            <a:extLst>
              <a:ext uri="{FF2B5EF4-FFF2-40B4-BE49-F238E27FC236}">
                <a16:creationId xmlns:a16="http://schemas.microsoft.com/office/drawing/2014/main" id="{1B58C316-3D30-48EC-AF72-B0E2F79FBCF7}"/>
              </a:ext>
            </a:extLst>
          </p:cNvPr>
          <p:cNvSpPr>
            <a:spLocks noGrp="1"/>
          </p:cNvSpPr>
          <p:nvPr>
            <p:ph type="sldNum" sz="quarter" idx="12"/>
          </p:nvPr>
        </p:nvSpPr>
        <p:spPr/>
        <p:txBody>
          <a:bodyPr/>
          <a:lstStyle/>
          <a:p>
            <a:pPr>
              <a:defRPr/>
            </a:pPr>
            <a:fld id="{4C31EAA6-A726-4130-9768-D883E0BF156E}" type="slidenum">
              <a:rPr lang="en-US" smtClean="0"/>
              <a:pPr>
                <a:defRPr/>
              </a:pPr>
              <a:t>16</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dirty="0"/>
              <a:t>Appropriation Bills</a:t>
            </a:r>
          </a:p>
        </p:txBody>
      </p:sp>
      <p:sp>
        <p:nvSpPr>
          <p:cNvPr id="21507" name="Rectangle 3"/>
          <p:cNvSpPr>
            <a:spLocks noGrp="1" noChangeArrowheads="1"/>
          </p:cNvSpPr>
          <p:nvPr>
            <p:ph sz="quarter" idx="1"/>
          </p:nvPr>
        </p:nvSpPr>
        <p:spPr>
          <a:xfrm>
            <a:off x="680321" y="2179983"/>
            <a:ext cx="10049134" cy="4737652"/>
          </a:xfrm>
        </p:spPr>
        <p:txBody>
          <a:bodyPr>
            <a:normAutofit fontScale="92500" lnSpcReduction="10000"/>
          </a:bodyPr>
          <a:lstStyle/>
          <a:p>
            <a:r>
              <a:rPr lang="en-US" sz="2800" dirty="0"/>
              <a:t>Legal mechanism that authorizes the expenditure of government funds</a:t>
            </a:r>
          </a:p>
          <a:p>
            <a:pPr lvl="1"/>
            <a:r>
              <a:rPr lang="en-US" sz="2400" dirty="0"/>
              <a:t>The basis of the Chart of Accounts</a:t>
            </a:r>
          </a:p>
          <a:p>
            <a:pPr lvl="1"/>
            <a:r>
              <a:rPr lang="en-US" sz="2400" dirty="0"/>
              <a:t>Helps guide the accounting system and approved budget in IBARS</a:t>
            </a:r>
          </a:p>
          <a:p>
            <a:r>
              <a:rPr lang="en-US" sz="2800" dirty="0"/>
              <a:t>Types:</a:t>
            </a:r>
          </a:p>
          <a:p>
            <a:pPr lvl="1"/>
            <a:r>
              <a:rPr lang="en-US" sz="2400" dirty="0"/>
              <a:t>Supplemental (FY 2027)</a:t>
            </a:r>
          </a:p>
          <a:p>
            <a:pPr lvl="1"/>
            <a:r>
              <a:rPr lang="en-US" sz="2400" dirty="0"/>
              <a:t>Mega (FY 2028)		</a:t>
            </a:r>
          </a:p>
          <a:p>
            <a:pPr lvl="1"/>
            <a:r>
              <a:rPr lang="en-US" sz="2400" dirty="0"/>
              <a:t>Omnibus (can contain adopted GBAs or new appropriations needed to implement bills enacted by the Legislature</a:t>
            </a:r>
          </a:p>
          <a:p>
            <a:pPr lvl="1"/>
            <a:r>
              <a:rPr lang="en-US" sz="2400" dirty="0"/>
              <a:t>In recent history, sometimes the Legislature combines the above types into one bill at the end of the Session (Megabus)</a:t>
            </a:r>
          </a:p>
          <a:p>
            <a:r>
              <a:rPr lang="en-US" sz="2800" dirty="0"/>
              <a:t>Statutory Citations</a:t>
            </a:r>
          </a:p>
          <a:p>
            <a:pPr lvl="1">
              <a:lnSpc>
                <a:spcPct val="120000"/>
              </a:lnSpc>
            </a:pPr>
            <a:r>
              <a:rPr lang="en-US" sz="2400" dirty="0"/>
              <a:t>2026 Session Laws, Chapter 150 (House Bill 2513)</a:t>
            </a:r>
          </a:p>
          <a:p>
            <a:pPr lvl="2"/>
            <a:endParaRPr lang="en-US" dirty="0"/>
          </a:p>
        </p:txBody>
      </p:sp>
      <p:sp>
        <p:nvSpPr>
          <p:cNvPr id="3" name="Slide Number Placeholder 2">
            <a:extLst>
              <a:ext uri="{FF2B5EF4-FFF2-40B4-BE49-F238E27FC236}">
                <a16:creationId xmlns:a16="http://schemas.microsoft.com/office/drawing/2014/main" id="{68EBD2EB-AFCD-4C07-8D2E-7856FC12CEBD}"/>
              </a:ext>
            </a:extLst>
          </p:cNvPr>
          <p:cNvSpPr>
            <a:spLocks noGrp="1"/>
          </p:cNvSpPr>
          <p:nvPr>
            <p:ph type="sldNum" sz="quarter" idx="12"/>
          </p:nvPr>
        </p:nvSpPr>
        <p:spPr/>
        <p:txBody>
          <a:bodyPr/>
          <a:lstStyle/>
          <a:p>
            <a:pPr>
              <a:defRPr/>
            </a:pPr>
            <a:fld id="{4C31EAA6-A726-4130-9768-D883E0BF156E}" type="slidenum">
              <a:rPr lang="en-US" smtClean="0"/>
              <a:pPr>
                <a:defRPr/>
              </a:pPr>
              <a:t>17</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en-US" dirty="0"/>
              <a:t>Expenditure Limitations</a:t>
            </a:r>
          </a:p>
        </p:txBody>
      </p:sp>
      <p:sp>
        <p:nvSpPr>
          <p:cNvPr id="22531" name="Rectangle 3"/>
          <p:cNvSpPr>
            <a:spLocks noGrp="1" noChangeArrowheads="1"/>
          </p:cNvSpPr>
          <p:nvPr>
            <p:ph sz="quarter" idx="1"/>
          </p:nvPr>
        </p:nvSpPr>
        <p:spPr/>
        <p:txBody>
          <a:bodyPr>
            <a:normAutofit/>
          </a:bodyPr>
          <a:lstStyle/>
          <a:p>
            <a:r>
              <a:rPr lang="en-US" dirty="0"/>
              <a:t>Maximum amount that may be spent in a given fiscal year</a:t>
            </a:r>
          </a:p>
          <a:p>
            <a:r>
              <a:rPr lang="en-US" dirty="0"/>
              <a:t>Specific to special revenue funds</a:t>
            </a:r>
          </a:p>
          <a:p>
            <a:pPr lvl="1"/>
            <a:r>
              <a:rPr lang="en-US" dirty="0"/>
              <a:t>Special revenue funds receive funding from a dedicated source of revenue</a:t>
            </a:r>
          </a:p>
          <a:p>
            <a:r>
              <a:rPr lang="en-US" dirty="0"/>
              <a:t>Types:</a:t>
            </a:r>
          </a:p>
          <a:p>
            <a:pPr lvl="1"/>
            <a:r>
              <a:rPr lang="en-US" dirty="0"/>
              <a:t>Limited </a:t>
            </a:r>
          </a:p>
          <a:p>
            <a:pPr lvl="1"/>
            <a:r>
              <a:rPr lang="en-US" dirty="0"/>
              <a:t>No Limit</a:t>
            </a:r>
          </a:p>
          <a:p>
            <a:r>
              <a:rPr lang="en-US" dirty="0"/>
              <a:t>Caveats for No Limit Funds</a:t>
            </a:r>
          </a:p>
          <a:p>
            <a:pPr lvl="1"/>
            <a:r>
              <a:rPr lang="en-US" dirty="0"/>
              <a:t>Need justification to deviate significantly from what was submitted</a:t>
            </a:r>
          </a:p>
          <a:p>
            <a:pPr lvl="1"/>
            <a:r>
              <a:rPr lang="en-US" dirty="0"/>
              <a:t>No limit funds can become limited if not managed responsibly</a:t>
            </a:r>
          </a:p>
        </p:txBody>
      </p:sp>
      <p:sp>
        <p:nvSpPr>
          <p:cNvPr id="3" name="Slide Number Placeholder 2">
            <a:extLst>
              <a:ext uri="{FF2B5EF4-FFF2-40B4-BE49-F238E27FC236}">
                <a16:creationId xmlns:a16="http://schemas.microsoft.com/office/drawing/2014/main" id="{4666CAF6-E75F-4332-888D-FB600A131E53}"/>
              </a:ext>
            </a:extLst>
          </p:cNvPr>
          <p:cNvSpPr>
            <a:spLocks noGrp="1"/>
          </p:cNvSpPr>
          <p:nvPr>
            <p:ph type="sldNum" sz="quarter" idx="12"/>
          </p:nvPr>
        </p:nvSpPr>
        <p:spPr/>
        <p:txBody>
          <a:bodyPr/>
          <a:lstStyle/>
          <a:p>
            <a:pPr>
              <a:defRPr/>
            </a:pPr>
            <a:fld id="{4C31EAA6-A726-4130-9768-D883E0BF156E}" type="slidenum">
              <a:rPr lang="en-US" smtClean="0"/>
              <a:pPr>
                <a:defRPr/>
              </a:pPr>
              <a:t>18</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F66AB-DFC0-1F4C-4D5F-DD2E551F2423}"/>
            </a:ext>
          </a:extLst>
        </p:cNvPr>
        <p:cNvGrpSpPr/>
        <p:nvPr/>
      </p:nvGrpSpPr>
      <p:grpSpPr>
        <a:xfrm>
          <a:off x="0" y="0"/>
          <a:ext cx="0" cy="0"/>
          <a:chOff x="0" y="0"/>
          <a:chExt cx="0" cy="0"/>
        </a:xfrm>
      </p:grpSpPr>
      <p:sp>
        <p:nvSpPr>
          <p:cNvPr id="19458" name="Rectangle 2">
            <a:extLst>
              <a:ext uri="{FF2B5EF4-FFF2-40B4-BE49-F238E27FC236}">
                <a16:creationId xmlns:a16="http://schemas.microsoft.com/office/drawing/2014/main" id="{14AEB0B8-3E76-1E4D-06EA-0EC7A0E0374D}"/>
              </a:ext>
            </a:extLst>
          </p:cNvPr>
          <p:cNvSpPr>
            <a:spLocks noGrp="1" noChangeArrowheads="1"/>
          </p:cNvSpPr>
          <p:nvPr>
            <p:ph type="title"/>
          </p:nvPr>
        </p:nvSpPr>
        <p:spPr>
          <a:xfrm>
            <a:off x="680321" y="753227"/>
            <a:ext cx="9613861" cy="1080938"/>
          </a:xfrm>
        </p:spPr>
        <p:txBody>
          <a:bodyPr/>
          <a:lstStyle/>
          <a:p>
            <a:r>
              <a:rPr lang="en-US" dirty="0"/>
              <a:t>Rescissions and Allotments</a:t>
            </a:r>
          </a:p>
        </p:txBody>
      </p:sp>
      <p:sp>
        <p:nvSpPr>
          <p:cNvPr id="19459" name="Rectangle 3">
            <a:extLst>
              <a:ext uri="{FF2B5EF4-FFF2-40B4-BE49-F238E27FC236}">
                <a16:creationId xmlns:a16="http://schemas.microsoft.com/office/drawing/2014/main" id="{1308AA5A-DC47-6EF0-70D4-A188B9A4A56E}"/>
              </a:ext>
            </a:extLst>
          </p:cNvPr>
          <p:cNvSpPr>
            <a:spLocks noGrp="1" noChangeArrowheads="1"/>
          </p:cNvSpPr>
          <p:nvPr>
            <p:ph sz="quarter" idx="1"/>
          </p:nvPr>
        </p:nvSpPr>
        <p:spPr>
          <a:xfrm>
            <a:off x="680321" y="2336872"/>
            <a:ext cx="9613861" cy="4388605"/>
          </a:xfrm>
        </p:spPr>
        <p:txBody>
          <a:bodyPr>
            <a:normAutofit fontScale="92500" lnSpcReduction="10000"/>
          </a:bodyPr>
          <a:lstStyle/>
          <a:p>
            <a:r>
              <a:rPr lang="en-US" dirty="0"/>
              <a:t>Procedures under which expenditure authorities are legally reduced when resources appear insufficient to cover appropriations</a:t>
            </a:r>
          </a:p>
          <a:p>
            <a:pPr lvl="1"/>
            <a:r>
              <a:rPr lang="en-US" dirty="0"/>
              <a:t>Rescissions—when the Director of the Budget believes the balance of the SGF will be less than $100.0 million in a fiscal year, reductions can be made across-the-board of equal percentage amounts across state government, with limited exceptions of debt service, KPERS-School employer contributions, certain evidenced-based programs for juvenile offenders, and demand transfers associated with school district capital improvement aid (KSA 75-6704).  This procedure has never been implemented, but rather allotments have been.</a:t>
            </a:r>
          </a:p>
          <a:p>
            <a:pPr lvl="1"/>
            <a:r>
              <a:rPr lang="en-US" dirty="0"/>
              <a:t>Allotment—when the Secretary of Administration, on the advice of the Budget Director, can implement an allotment system when it appears the State General Fund (or any special revenue fund) are likely to be insufficient to cover appropriations or approved expenditures, with limited exceptions, including the Legislature, Judicial Branch, certain evidenced-based programs for juvenile offenders (KSA 75-3722).  Allotments can be targeted and not necessarily across-the-board</a:t>
            </a:r>
          </a:p>
        </p:txBody>
      </p:sp>
      <p:sp>
        <p:nvSpPr>
          <p:cNvPr id="3" name="Slide Number Placeholder 2">
            <a:extLst>
              <a:ext uri="{FF2B5EF4-FFF2-40B4-BE49-F238E27FC236}">
                <a16:creationId xmlns:a16="http://schemas.microsoft.com/office/drawing/2014/main" id="{A766AD7C-A789-D319-9538-900264C515A1}"/>
              </a:ext>
            </a:extLst>
          </p:cNvPr>
          <p:cNvSpPr>
            <a:spLocks noGrp="1"/>
          </p:cNvSpPr>
          <p:nvPr>
            <p:ph type="sldNum" sz="quarter" idx="12"/>
          </p:nvPr>
        </p:nvSpPr>
        <p:spPr/>
        <p:txBody>
          <a:bodyPr/>
          <a:lstStyle/>
          <a:p>
            <a:pPr>
              <a:defRPr/>
            </a:pPr>
            <a:fld id="{4C31EAA6-A726-4130-9768-D883E0BF156E}" type="slidenum">
              <a:rPr lang="en-US" smtClean="0"/>
              <a:pPr>
                <a:defRPr/>
              </a:pPr>
              <a:t>19</a:t>
            </a:fld>
            <a:endParaRPr lang="en-US" dirty="0"/>
          </a:p>
        </p:txBody>
      </p:sp>
    </p:spTree>
    <p:extLst>
      <p:ext uri="{BB962C8B-B14F-4D97-AF65-F5344CB8AC3E}">
        <p14:creationId xmlns:p14="http://schemas.microsoft.com/office/powerpoint/2010/main" val="21983643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p:cNvSpPr>
            <a:spLocks noGrp="1" noChangeArrowheads="1"/>
          </p:cNvSpPr>
          <p:nvPr>
            <p:ph type="title"/>
          </p:nvPr>
        </p:nvSpPr>
        <p:spPr/>
        <p:txBody>
          <a:bodyPr>
            <a:normAutofit/>
          </a:bodyPr>
          <a:lstStyle/>
          <a:p>
            <a:pPr algn="ctr" eaLnBrk="1" hangingPunct="1"/>
            <a:r>
              <a:rPr lang="en-US" sz="4400" dirty="0"/>
              <a:t>Revenues &amp; Expenditures</a:t>
            </a:r>
          </a:p>
        </p:txBody>
      </p:sp>
      <p:sp>
        <p:nvSpPr>
          <p:cNvPr id="2" name="Slide Number Placeholder 1">
            <a:extLst>
              <a:ext uri="{FF2B5EF4-FFF2-40B4-BE49-F238E27FC236}">
                <a16:creationId xmlns:a16="http://schemas.microsoft.com/office/drawing/2014/main" id="{8F976EFD-DCB5-4501-8C78-44BC6F439A57}"/>
              </a:ext>
            </a:extLst>
          </p:cNvPr>
          <p:cNvSpPr>
            <a:spLocks noGrp="1"/>
          </p:cNvSpPr>
          <p:nvPr>
            <p:ph type="sldNum" sz="quarter" idx="12"/>
          </p:nvPr>
        </p:nvSpPr>
        <p:spPr/>
        <p:txBody>
          <a:bodyPr/>
          <a:lstStyle/>
          <a:p>
            <a:pPr>
              <a:defRPr/>
            </a:pPr>
            <a:fld id="{514F070A-708B-425D-9A48-AF0FE66B31DB}" type="slidenum">
              <a:rPr lang="en-US" smtClean="0"/>
              <a:pPr>
                <a:defRPr/>
              </a:pPr>
              <a:t>20</a:t>
            </a:fld>
            <a:endParaRPr lang="en-US" dirty="0"/>
          </a:p>
        </p:txBody>
      </p:sp>
    </p:spTree>
    <p:extLst>
      <p:ext uri="{BB962C8B-B14F-4D97-AF65-F5344CB8AC3E}">
        <p14:creationId xmlns:p14="http://schemas.microsoft.com/office/powerpoint/2010/main" val="20180371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en-US" dirty="0"/>
              <a:t>Consensus Revenue Estimate (CRE)</a:t>
            </a:r>
          </a:p>
        </p:txBody>
      </p:sp>
      <p:sp>
        <p:nvSpPr>
          <p:cNvPr id="37891" name="Rectangle 3"/>
          <p:cNvSpPr>
            <a:spLocks noGrp="1" noChangeArrowheads="1"/>
          </p:cNvSpPr>
          <p:nvPr>
            <p:ph sz="quarter" idx="1"/>
          </p:nvPr>
        </p:nvSpPr>
        <p:spPr>
          <a:xfrm>
            <a:off x="680321" y="2336873"/>
            <a:ext cx="9847862" cy="4357542"/>
          </a:xfrm>
        </p:spPr>
        <p:txBody>
          <a:bodyPr>
            <a:normAutofit/>
          </a:bodyPr>
          <a:lstStyle/>
          <a:p>
            <a:r>
              <a:rPr lang="en-US" dirty="0"/>
              <a:t>Official estimates for revenues to the State General Fund </a:t>
            </a:r>
          </a:p>
          <a:p>
            <a:pPr lvl="1"/>
            <a:r>
              <a:rPr lang="en-US" dirty="0"/>
              <a:t>Determines how much money may be available to spend</a:t>
            </a:r>
          </a:p>
          <a:p>
            <a:pPr lvl="1"/>
            <a:r>
              <a:rPr lang="en-US" dirty="0"/>
              <a:t>Two estimates: November &amp; April</a:t>
            </a:r>
          </a:p>
          <a:p>
            <a:pPr lvl="1"/>
            <a:r>
              <a:rPr lang="en-US" dirty="0"/>
              <a:t>KSA 75-6701</a:t>
            </a:r>
          </a:p>
          <a:p>
            <a:pPr marL="457200" lvl="1" indent="0">
              <a:buNone/>
            </a:pPr>
            <a:endParaRPr lang="en-US" dirty="0"/>
          </a:p>
          <a:p>
            <a:r>
              <a:rPr lang="en-US" dirty="0"/>
              <a:t>The Governor’s budget uses the November estimates as a base </a:t>
            </a:r>
          </a:p>
          <a:p>
            <a:pPr lvl="1"/>
            <a:r>
              <a:rPr lang="en-US" dirty="0"/>
              <a:t>Estimates adjusted to reflect Governor’s recommendations that would affect State General Fund receipts</a:t>
            </a:r>
          </a:p>
          <a:p>
            <a:pPr lvl="1"/>
            <a:endParaRPr lang="en-US" dirty="0"/>
          </a:p>
          <a:p>
            <a:r>
              <a:rPr lang="en-US" dirty="0"/>
              <a:t>The Legislature starts with the Governor’s budget </a:t>
            </a:r>
          </a:p>
          <a:p>
            <a:pPr lvl="1"/>
            <a:r>
              <a:rPr lang="en-US" dirty="0"/>
              <a:t>Incorporates April estimates during the Session </a:t>
            </a:r>
          </a:p>
          <a:p>
            <a:pPr lvl="1"/>
            <a:r>
              <a:rPr lang="en-US" dirty="0"/>
              <a:t>Adjusts for enacted legislation</a:t>
            </a:r>
          </a:p>
          <a:p>
            <a:pPr lvl="1"/>
            <a:endParaRPr lang="en-US" dirty="0"/>
          </a:p>
          <a:p>
            <a:endParaRPr lang="en-US" dirty="0"/>
          </a:p>
        </p:txBody>
      </p:sp>
      <p:sp>
        <p:nvSpPr>
          <p:cNvPr id="2" name="Slide Number Placeholder 1">
            <a:extLst>
              <a:ext uri="{FF2B5EF4-FFF2-40B4-BE49-F238E27FC236}">
                <a16:creationId xmlns:a16="http://schemas.microsoft.com/office/drawing/2014/main" id="{01E813C3-1BD4-43F5-ABA1-5ACABA1569BB}"/>
              </a:ext>
            </a:extLst>
          </p:cNvPr>
          <p:cNvSpPr>
            <a:spLocks noGrp="1"/>
          </p:cNvSpPr>
          <p:nvPr>
            <p:ph type="sldNum" sz="quarter" idx="12"/>
          </p:nvPr>
        </p:nvSpPr>
        <p:spPr/>
        <p:txBody>
          <a:bodyPr/>
          <a:lstStyle/>
          <a:p>
            <a:pPr>
              <a:defRPr/>
            </a:pPr>
            <a:fld id="{4C31EAA6-A726-4130-9768-D883E0BF156E}" type="slidenum">
              <a:rPr lang="en-US" smtClean="0"/>
              <a:pPr>
                <a:defRPr/>
              </a:pPr>
              <a:t>21</a:t>
            </a:fld>
            <a:endParaRPr lang="en-US" dirty="0"/>
          </a:p>
        </p:txBody>
      </p:sp>
    </p:spTree>
    <p:extLst>
      <p:ext uri="{BB962C8B-B14F-4D97-AF65-F5344CB8AC3E}">
        <p14:creationId xmlns:p14="http://schemas.microsoft.com/office/powerpoint/2010/main" val="35937845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Consensus Revenue Estimate (CRE)</a:t>
            </a:r>
          </a:p>
        </p:txBody>
      </p:sp>
      <p:sp>
        <p:nvSpPr>
          <p:cNvPr id="4" name="Content Placeholder 3"/>
          <p:cNvSpPr>
            <a:spLocks noGrp="1"/>
          </p:cNvSpPr>
          <p:nvPr>
            <p:ph sz="quarter" idx="1"/>
          </p:nvPr>
        </p:nvSpPr>
        <p:spPr>
          <a:xfrm>
            <a:off x="520117" y="2141989"/>
            <a:ext cx="9374843" cy="4937760"/>
          </a:xfrm>
        </p:spPr>
        <p:txBody>
          <a:bodyPr>
            <a:normAutofit/>
          </a:bodyPr>
          <a:lstStyle/>
          <a:p>
            <a:r>
              <a:rPr lang="en-US" dirty="0"/>
              <a:t>Developed using a consensus process that involves:</a:t>
            </a:r>
          </a:p>
          <a:p>
            <a:pPr lvl="1"/>
            <a:r>
              <a:rPr lang="en-US" sz="2200" dirty="0"/>
              <a:t>Division of the Budget</a:t>
            </a:r>
          </a:p>
          <a:p>
            <a:pPr lvl="1"/>
            <a:r>
              <a:rPr lang="en-US" sz="2200" dirty="0"/>
              <a:t>Kansas Legislative Research Department</a:t>
            </a:r>
          </a:p>
          <a:p>
            <a:pPr lvl="1"/>
            <a:r>
              <a:rPr lang="en-US" sz="2200" dirty="0"/>
              <a:t>Department of Revenue</a:t>
            </a:r>
          </a:p>
          <a:p>
            <a:pPr lvl="1"/>
            <a:r>
              <a:rPr lang="en-US" sz="2200" dirty="0"/>
              <a:t>Three consulting economists, one from each of the following universities:</a:t>
            </a:r>
          </a:p>
          <a:p>
            <a:pPr lvl="2"/>
            <a:r>
              <a:rPr lang="en-US" sz="2000" dirty="0"/>
              <a:t>University of Kansas</a:t>
            </a:r>
          </a:p>
          <a:p>
            <a:pPr lvl="2"/>
            <a:r>
              <a:rPr lang="en-US" sz="2000" dirty="0"/>
              <a:t>Kansas State University</a:t>
            </a:r>
          </a:p>
          <a:p>
            <a:pPr lvl="2"/>
            <a:r>
              <a:rPr lang="en-US" sz="2000" dirty="0"/>
              <a:t>Wichita State University</a:t>
            </a:r>
          </a:p>
          <a:p>
            <a:pPr marL="594360" lvl="2" indent="0">
              <a:buNone/>
            </a:pPr>
            <a:r>
              <a:rPr lang="en-US" dirty="0"/>
              <a:t> </a:t>
            </a:r>
          </a:p>
          <a:p>
            <a:r>
              <a:rPr lang="en-US" dirty="0"/>
              <a:t>CRE memos and SGF revenue receipts are posted to DOB Website: </a:t>
            </a:r>
            <a:r>
              <a:rPr lang="en-US" dirty="0">
                <a:hlinkClick r:id="rId3"/>
              </a:rPr>
              <a:t>https://budget.kansas.gov/estimates/</a:t>
            </a:r>
            <a:endParaRPr lang="en-US" dirty="0"/>
          </a:p>
          <a:p>
            <a:endParaRPr lang="en-US" dirty="0"/>
          </a:p>
          <a:p>
            <a:endParaRPr lang="en-US" dirty="0"/>
          </a:p>
        </p:txBody>
      </p:sp>
      <p:sp>
        <p:nvSpPr>
          <p:cNvPr id="5" name="Slide Number Placeholder 4">
            <a:extLst>
              <a:ext uri="{FF2B5EF4-FFF2-40B4-BE49-F238E27FC236}">
                <a16:creationId xmlns:a16="http://schemas.microsoft.com/office/drawing/2014/main" id="{7229820C-EEDC-4B24-81CF-EF4ADF17BCC9}"/>
              </a:ext>
            </a:extLst>
          </p:cNvPr>
          <p:cNvSpPr>
            <a:spLocks noGrp="1"/>
          </p:cNvSpPr>
          <p:nvPr>
            <p:ph type="sldNum" sz="quarter" idx="12"/>
          </p:nvPr>
        </p:nvSpPr>
        <p:spPr/>
        <p:txBody>
          <a:bodyPr/>
          <a:lstStyle/>
          <a:p>
            <a:pPr>
              <a:defRPr/>
            </a:pPr>
            <a:fld id="{4C31EAA6-A726-4130-9768-D883E0BF156E}" type="slidenum">
              <a:rPr lang="en-US" smtClean="0"/>
              <a:pPr>
                <a:defRPr/>
              </a:pPr>
              <a:t>22</a:t>
            </a:fld>
            <a:endParaRPr lang="en-US" dirty="0"/>
          </a:p>
        </p:txBody>
      </p:sp>
    </p:spTree>
    <p:extLst>
      <p:ext uri="{BB962C8B-B14F-4D97-AF65-F5344CB8AC3E}">
        <p14:creationId xmlns:p14="http://schemas.microsoft.com/office/powerpoint/2010/main" val="15622003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US" dirty="0"/>
              <a:t>Categories of Expenditures</a:t>
            </a:r>
          </a:p>
        </p:txBody>
      </p:sp>
      <p:sp>
        <p:nvSpPr>
          <p:cNvPr id="38915" name="Rectangle 3"/>
          <p:cNvSpPr>
            <a:spLocks noGrp="1" noChangeArrowheads="1"/>
          </p:cNvSpPr>
          <p:nvPr>
            <p:ph sz="quarter" idx="1"/>
          </p:nvPr>
        </p:nvSpPr>
        <p:spPr>
          <a:xfrm>
            <a:off x="680321" y="2336872"/>
            <a:ext cx="9613861" cy="3962327"/>
          </a:xfrm>
        </p:spPr>
        <p:txBody>
          <a:bodyPr>
            <a:normAutofit fontScale="92500" lnSpcReduction="20000"/>
          </a:bodyPr>
          <a:lstStyle/>
          <a:p>
            <a:r>
              <a:rPr lang="en-US" dirty="0"/>
              <a:t>Budgeting expenditures in IBARS utilizes the same Uniform Expense Account Classification that SMART uses.</a:t>
            </a:r>
          </a:p>
          <a:p>
            <a:r>
              <a:rPr lang="en-US" dirty="0"/>
              <a:t>State Operations</a:t>
            </a:r>
          </a:p>
          <a:p>
            <a:pPr lvl="1"/>
            <a:r>
              <a:rPr lang="en-US" dirty="0"/>
              <a:t>Expenses for the “day-to-day” business of state government</a:t>
            </a:r>
          </a:p>
          <a:p>
            <a:pPr lvl="2"/>
            <a:r>
              <a:rPr lang="en-US" sz="2200" dirty="0"/>
              <a:t>Salaries &amp; Wages</a:t>
            </a:r>
          </a:p>
          <a:p>
            <a:pPr lvl="2"/>
            <a:r>
              <a:rPr lang="en-US" sz="2200" dirty="0"/>
              <a:t>Contractual Services</a:t>
            </a:r>
          </a:p>
          <a:p>
            <a:pPr lvl="2"/>
            <a:r>
              <a:rPr lang="en-US" sz="2200" dirty="0"/>
              <a:t>Commodities</a:t>
            </a:r>
          </a:p>
          <a:p>
            <a:pPr lvl="2"/>
            <a:r>
              <a:rPr lang="en-US" sz="2200" dirty="0"/>
              <a:t>Capital Outlay</a:t>
            </a:r>
          </a:p>
          <a:p>
            <a:pPr lvl="2"/>
            <a:endParaRPr lang="en-US" dirty="0"/>
          </a:p>
          <a:p>
            <a:r>
              <a:rPr lang="en-US" dirty="0"/>
              <a:t>Aid to Local Governments</a:t>
            </a:r>
          </a:p>
          <a:p>
            <a:pPr lvl="1"/>
            <a:r>
              <a:rPr lang="en-US" dirty="0"/>
              <a:t>Payments made to governments that provide services at the local level, and: </a:t>
            </a:r>
          </a:p>
          <a:p>
            <a:pPr lvl="2"/>
            <a:r>
              <a:rPr lang="en-US" sz="2200" dirty="0"/>
              <a:t>Have taxing authority (in most cases)</a:t>
            </a:r>
          </a:p>
          <a:p>
            <a:pPr lvl="2"/>
            <a:r>
              <a:rPr lang="en-US" sz="2200" dirty="0"/>
              <a:t>Examples—General state aid to school districts, disaster relief, special city and county highway aid, etc.</a:t>
            </a:r>
          </a:p>
          <a:p>
            <a:pPr lvl="2"/>
            <a:endParaRPr lang="en-US" dirty="0"/>
          </a:p>
        </p:txBody>
      </p:sp>
      <p:sp>
        <p:nvSpPr>
          <p:cNvPr id="3" name="Slide Number Placeholder 2">
            <a:extLst>
              <a:ext uri="{FF2B5EF4-FFF2-40B4-BE49-F238E27FC236}">
                <a16:creationId xmlns:a16="http://schemas.microsoft.com/office/drawing/2014/main" id="{124EA1B8-723F-46AB-8129-B3A1E4544E87}"/>
              </a:ext>
            </a:extLst>
          </p:cNvPr>
          <p:cNvSpPr>
            <a:spLocks noGrp="1"/>
          </p:cNvSpPr>
          <p:nvPr>
            <p:ph type="sldNum" sz="quarter" idx="12"/>
          </p:nvPr>
        </p:nvSpPr>
        <p:spPr/>
        <p:txBody>
          <a:bodyPr/>
          <a:lstStyle/>
          <a:p>
            <a:pPr>
              <a:defRPr/>
            </a:pPr>
            <a:fld id="{4C31EAA6-A726-4130-9768-D883E0BF156E}" type="slidenum">
              <a:rPr lang="en-US" smtClean="0"/>
              <a:pPr>
                <a:defRPr/>
              </a:pPr>
              <a:t>23</a:t>
            </a:fld>
            <a:endParaRPr lang="en-US" dirty="0"/>
          </a:p>
        </p:txBody>
      </p:sp>
    </p:spTree>
    <p:extLst>
      <p:ext uri="{BB962C8B-B14F-4D97-AF65-F5344CB8AC3E}">
        <p14:creationId xmlns:p14="http://schemas.microsoft.com/office/powerpoint/2010/main" val="24816185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Categories of Expenditures</a:t>
            </a:r>
          </a:p>
        </p:txBody>
      </p:sp>
      <p:sp>
        <p:nvSpPr>
          <p:cNvPr id="4" name="Content Placeholder 3"/>
          <p:cNvSpPr>
            <a:spLocks noGrp="1"/>
          </p:cNvSpPr>
          <p:nvPr>
            <p:ph sz="quarter" idx="1"/>
          </p:nvPr>
        </p:nvSpPr>
        <p:spPr>
          <a:xfrm>
            <a:off x="680321" y="2336872"/>
            <a:ext cx="9613861" cy="4401857"/>
          </a:xfrm>
        </p:spPr>
        <p:txBody>
          <a:bodyPr>
            <a:normAutofit fontScale="85000" lnSpcReduction="20000"/>
          </a:bodyPr>
          <a:lstStyle/>
          <a:p>
            <a:r>
              <a:rPr lang="en-US" dirty="0"/>
              <a:t>Other Assistance, Grants and Benefits</a:t>
            </a:r>
          </a:p>
          <a:p>
            <a:pPr lvl="1"/>
            <a:r>
              <a:rPr lang="en-US" dirty="0"/>
              <a:t>Payments made to individuals and agencies that are not governmental in nature</a:t>
            </a:r>
          </a:p>
          <a:p>
            <a:r>
              <a:rPr lang="en-US" dirty="0"/>
              <a:t>Debt Service</a:t>
            </a:r>
          </a:p>
          <a:p>
            <a:pPr lvl="1"/>
            <a:r>
              <a:rPr lang="en-US" dirty="0"/>
              <a:t>Principal and interest payments for bonds</a:t>
            </a:r>
          </a:p>
          <a:p>
            <a:r>
              <a:rPr lang="en-US" dirty="0"/>
              <a:t>Capital Improvements</a:t>
            </a:r>
          </a:p>
          <a:p>
            <a:pPr lvl="1"/>
            <a:r>
              <a:rPr lang="en-US" dirty="0"/>
              <a:t>Expenses for rehabilitation and repair, construction, and remodeling of state-owned buildings and facilities </a:t>
            </a:r>
          </a:p>
          <a:p>
            <a:pPr lvl="1"/>
            <a:r>
              <a:rPr lang="en-US" dirty="0"/>
              <a:t>Includes debt service-principal payments </a:t>
            </a:r>
          </a:p>
          <a:p>
            <a:r>
              <a:rPr lang="en-US" dirty="0"/>
              <a:t>Shrinkage</a:t>
            </a:r>
          </a:p>
          <a:p>
            <a:pPr lvl="1"/>
            <a:r>
              <a:rPr lang="en-US" dirty="0"/>
              <a:t>Monies reduced from salaries and wages and reallocated (if possible) under the assumption that some positions will be vacant</a:t>
            </a:r>
          </a:p>
          <a:p>
            <a:pPr lvl="1"/>
            <a:r>
              <a:rPr lang="en-US" dirty="0"/>
              <a:t>If possible, agencies should reduce FTE positions that are vacant for multiple years to be more accurate </a:t>
            </a:r>
          </a:p>
          <a:p>
            <a:pPr lvl="1"/>
            <a:r>
              <a:rPr lang="en-US" dirty="0"/>
              <a:t>Only a budgeting tool and will not be found in SMART</a:t>
            </a:r>
          </a:p>
          <a:p>
            <a:pPr lvl="1"/>
            <a:r>
              <a:rPr lang="en-US" dirty="0"/>
              <a:t>Agencies should be cautious about moving funds from salaries and wages to other operations expenses in FY 2027, as there is a budget proviso that requires the budget director to lapse vacant positions, as occurred in FY 2026.</a:t>
            </a:r>
          </a:p>
        </p:txBody>
      </p:sp>
      <p:sp>
        <p:nvSpPr>
          <p:cNvPr id="5" name="Slide Number Placeholder 4">
            <a:extLst>
              <a:ext uri="{FF2B5EF4-FFF2-40B4-BE49-F238E27FC236}">
                <a16:creationId xmlns:a16="http://schemas.microsoft.com/office/drawing/2014/main" id="{236DF6A3-3027-45DE-B311-BA2BB3CF30AC}"/>
              </a:ext>
            </a:extLst>
          </p:cNvPr>
          <p:cNvSpPr>
            <a:spLocks noGrp="1"/>
          </p:cNvSpPr>
          <p:nvPr>
            <p:ph type="sldNum" sz="quarter" idx="12"/>
          </p:nvPr>
        </p:nvSpPr>
        <p:spPr/>
        <p:txBody>
          <a:bodyPr/>
          <a:lstStyle/>
          <a:p>
            <a:pPr>
              <a:defRPr/>
            </a:pPr>
            <a:fld id="{4C31EAA6-A726-4130-9768-D883E0BF156E}" type="slidenum">
              <a:rPr lang="en-US" smtClean="0"/>
              <a:pPr>
                <a:defRPr/>
              </a:pPr>
              <a:t>24</a:t>
            </a:fld>
            <a:endParaRPr lang="en-US" dirty="0"/>
          </a:p>
        </p:txBody>
      </p:sp>
    </p:spTree>
    <p:extLst>
      <p:ext uri="{BB962C8B-B14F-4D97-AF65-F5344CB8AC3E}">
        <p14:creationId xmlns:p14="http://schemas.microsoft.com/office/powerpoint/2010/main" val="36670466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a:t>
            </a:r>
          </a:p>
        </p:txBody>
      </p:sp>
      <p:sp>
        <p:nvSpPr>
          <p:cNvPr id="4" name="Content Placeholder 3"/>
          <p:cNvSpPr>
            <a:spLocks noGrp="1"/>
          </p:cNvSpPr>
          <p:nvPr>
            <p:ph sz="quarter" idx="1"/>
          </p:nvPr>
        </p:nvSpPr>
        <p:spPr/>
        <p:txBody>
          <a:bodyPr>
            <a:normAutofit/>
          </a:bodyPr>
          <a:lstStyle/>
          <a:p>
            <a:r>
              <a:rPr lang="en-US" dirty="0"/>
              <a:t>Non-reportable</a:t>
            </a:r>
          </a:p>
          <a:p>
            <a:pPr lvl="1"/>
            <a:r>
              <a:rPr lang="en-US" dirty="0"/>
              <a:t>Disbursements such as refunds, advances, and investments which do not represent governmental costs.</a:t>
            </a:r>
          </a:p>
          <a:p>
            <a:pPr lvl="1"/>
            <a:r>
              <a:rPr lang="en-US" dirty="0"/>
              <a:t>“Off budget” to avoid duplication</a:t>
            </a:r>
          </a:p>
          <a:p>
            <a:pPr lvl="2"/>
            <a:r>
              <a:rPr lang="en-US" dirty="0"/>
              <a:t>Department of Administration: Printing plant</a:t>
            </a:r>
          </a:p>
          <a:p>
            <a:pPr lvl="2"/>
            <a:r>
              <a:rPr lang="en-US" dirty="0"/>
              <a:t>Dollars are spent by state agencies for printing services</a:t>
            </a:r>
          </a:p>
          <a:p>
            <a:pPr lvl="2"/>
            <a:r>
              <a:rPr lang="en-US" dirty="0"/>
              <a:t>Same dollars are spent again for operating costs of the plant</a:t>
            </a:r>
          </a:p>
          <a:p>
            <a:pPr lvl="2"/>
            <a:r>
              <a:rPr lang="en-US" dirty="0"/>
              <a:t>To avoid reporting expenditures twice, the agencies’ costs are treated as reportable and the printing plant’s costs are non-reportable, or “off-budget”</a:t>
            </a:r>
          </a:p>
          <a:p>
            <a:pPr lvl="1"/>
            <a:r>
              <a:rPr lang="en-US" dirty="0"/>
              <a:t>Cannot be made from the SGF, EDIF, SWPF, CIF, ELARF, or the three building funds</a:t>
            </a:r>
          </a:p>
          <a:p>
            <a:pPr marL="457200" lvl="1" indent="0">
              <a:buNone/>
            </a:pPr>
            <a:endParaRPr lang="en-US" dirty="0"/>
          </a:p>
        </p:txBody>
      </p:sp>
      <p:sp>
        <p:nvSpPr>
          <p:cNvPr id="5" name="Slide Number Placeholder 4">
            <a:extLst>
              <a:ext uri="{FF2B5EF4-FFF2-40B4-BE49-F238E27FC236}">
                <a16:creationId xmlns:a16="http://schemas.microsoft.com/office/drawing/2014/main" id="{1DD16432-35AE-4135-BB13-A6E94E887B56}"/>
              </a:ext>
            </a:extLst>
          </p:cNvPr>
          <p:cNvSpPr>
            <a:spLocks noGrp="1"/>
          </p:cNvSpPr>
          <p:nvPr>
            <p:ph type="sldNum" sz="quarter" idx="12"/>
          </p:nvPr>
        </p:nvSpPr>
        <p:spPr/>
        <p:txBody>
          <a:bodyPr/>
          <a:lstStyle/>
          <a:p>
            <a:pPr>
              <a:defRPr/>
            </a:pPr>
            <a:fld id="{4C31EAA6-A726-4130-9768-D883E0BF156E}" type="slidenum">
              <a:rPr lang="en-US" smtClean="0"/>
              <a:pPr>
                <a:defRPr/>
              </a:pPr>
              <a:t>25</a:t>
            </a:fld>
            <a:endParaRPr lang="en-US" dirty="0"/>
          </a:p>
        </p:txBody>
      </p:sp>
    </p:spTree>
    <p:extLst>
      <p:ext uri="{BB962C8B-B14F-4D97-AF65-F5344CB8AC3E}">
        <p14:creationId xmlns:p14="http://schemas.microsoft.com/office/powerpoint/2010/main" val="30347463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Expenditures - Transfers</a:t>
            </a:r>
          </a:p>
        </p:txBody>
      </p:sp>
      <p:sp>
        <p:nvSpPr>
          <p:cNvPr id="4" name="Content Placeholder 3"/>
          <p:cNvSpPr>
            <a:spLocks noGrp="1"/>
          </p:cNvSpPr>
          <p:nvPr>
            <p:ph sz="quarter" idx="1"/>
          </p:nvPr>
        </p:nvSpPr>
        <p:spPr/>
        <p:txBody>
          <a:bodyPr>
            <a:normAutofit/>
          </a:bodyPr>
          <a:lstStyle/>
          <a:p>
            <a:r>
              <a:rPr lang="en-US" dirty="0"/>
              <a:t>Two types of transfers:</a:t>
            </a:r>
          </a:p>
          <a:p>
            <a:pPr lvl="1"/>
            <a:r>
              <a:rPr lang="en-US" dirty="0"/>
              <a:t>Demand Transfer</a:t>
            </a:r>
          </a:p>
          <a:p>
            <a:pPr lvl="2"/>
            <a:r>
              <a:rPr lang="en-US" dirty="0"/>
              <a:t>Expenditure of monies from the State General Fund which is determined by a formula in statute (certain school finance expenditures, like Capital Improvement State Aid and Capital Outlay State Aid, as examples)</a:t>
            </a:r>
          </a:p>
          <a:p>
            <a:pPr lvl="2"/>
            <a:r>
              <a:rPr lang="en-US" dirty="0"/>
              <a:t>Less common</a:t>
            </a:r>
          </a:p>
          <a:p>
            <a:pPr lvl="1"/>
            <a:r>
              <a:rPr lang="en-US" dirty="0"/>
              <a:t>Revenue Transfer</a:t>
            </a:r>
          </a:p>
          <a:p>
            <a:pPr lvl="2"/>
            <a:r>
              <a:rPr lang="en-US" dirty="0"/>
              <a:t>Authority in appropriation bills to transfer all or any part of the revenue in a particular fund to another fund either between agencies or within an agency</a:t>
            </a:r>
          </a:p>
          <a:p>
            <a:pPr lvl="2"/>
            <a:r>
              <a:rPr lang="en-US" dirty="0"/>
              <a:t>More common</a:t>
            </a:r>
          </a:p>
          <a:p>
            <a:r>
              <a:rPr lang="en-US" i="1" dirty="0"/>
              <a:t> It is very important to include accurate transfers in IBARS</a:t>
            </a:r>
          </a:p>
          <a:p>
            <a:pPr lvl="1"/>
            <a:endParaRPr lang="en-US" dirty="0"/>
          </a:p>
        </p:txBody>
      </p:sp>
      <p:sp>
        <p:nvSpPr>
          <p:cNvPr id="5" name="Slide Number Placeholder 4">
            <a:extLst>
              <a:ext uri="{FF2B5EF4-FFF2-40B4-BE49-F238E27FC236}">
                <a16:creationId xmlns:a16="http://schemas.microsoft.com/office/drawing/2014/main" id="{C3754E6F-AAFC-4962-9136-CB8C38B6738D}"/>
              </a:ext>
            </a:extLst>
          </p:cNvPr>
          <p:cNvSpPr>
            <a:spLocks noGrp="1"/>
          </p:cNvSpPr>
          <p:nvPr>
            <p:ph type="sldNum" sz="quarter" idx="12"/>
          </p:nvPr>
        </p:nvSpPr>
        <p:spPr/>
        <p:txBody>
          <a:bodyPr/>
          <a:lstStyle/>
          <a:p>
            <a:pPr>
              <a:defRPr/>
            </a:pPr>
            <a:fld id="{4C31EAA6-A726-4130-9768-D883E0BF156E}" type="slidenum">
              <a:rPr lang="en-US" smtClean="0"/>
              <a:pPr>
                <a:defRPr/>
              </a:pPr>
              <a:t>26</a:t>
            </a:fld>
            <a:endParaRPr lang="en-US" dirty="0"/>
          </a:p>
        </p:txBody>
      </p:sp>
    </p:spTree>
    <p:extLst>
      <p:ext uri="{BB962C8B-B14F-4D97-AF65-F5344CB8AC3E}">
        <p14:creationId xmlns:p14="http://schemas.microsoft.com/office/powerpoint/2010/main" val="41477353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normAutofit/>
          </a:bodyPr>
          <a:lstStyle/>
          <a:p>
            <a:pPr algn="ctr" eaLnBrk="1" hangingPunct="1"/>
            <a:r>
              <a:rPr lang="en-US" sz="4400" dirty="0"/>
              <a:t>Classification of Employees</a:t>
            </a:r>
          </a:p>
        </p:txBody>
      </p:sp>
      <p:sp>
        <p:nvSpPr>
          <p:cNvPr id="2" name="Slide Number Placeholder 1">
            <a:extLst>
              <a:ext uri="{FF2B5EF4-FFF2-40B4-BE49-F238E27FC236}">
                <a16:creationId xmlns:a16="http://schemas.microsoft.com/office/drawing/2014/main" id="{600E7997-0C7C-42E8-B774-5E72ACBB6882}"/>
              </a:ext>
            </a:extLst>
          </p:cNvPr>
          <p:cNvSpPr>
            <a:spLocks noGrp="1"/>
          </p:cNvSpPr>
          <p:nvPr>
            <p:ph type="sldNum" sz="quarter" idx="12"/>
          </p:nvPr>
        </p:nvSpPr>
        <p:spPr/>
        <p:txBody>
          <a:bodyPr/>
          <a:lstStyle/>
          <a:p>
            <a:pPr>
              <a:defRPr/>
            </a:pPr>
            <a:fld id="{514F070A-708B-425D-9A48-AF0FE66B31DB}" type="slidenum">
              <a:rPr lang="en-US" smtClean="0"/>
              <a:pPr>
                <a:defRPr/>
              </a:pPr>
              <a:t>27</a:t>
            </a:fld>
            <a:endParaRPr lang="en-US" dirty="0"/>
          </a:p>
        </p:txBody>
      </p:sp>
    </p:spTree>
    <p:extLst>
      <p:ext uri="{BB962C8B-B14F-4D97-AF65-F5344CB8AC3E}">
        <p14:creationId xmlns:p14="http://schemas.microsoft.com/office/powerpoint/2010/main" val="285226124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680321" y="753228"/>
            <a:ext cx="9613862" cy="1080938"/>
          </a:xfrm>
        </p:spPr>
        <p:txBody>
          <a:bodyPr/>
          <a:lstStyle/>
          <a:p>
            <a:r>
              <a:rPr lang="en-US" dirty="0"/>
              <a:t>Classification of State Employees</a:t>
            </a:r>
          </a:p>
        </p:txBody>
      </p:sp>
      <p:sp>
        <p:nvSpPr>
          <p:cNvPr id="40963" name="Rectangle 3"/>
          <p:cNvSpPr>
            <a:spLocks noGrp="1" noChangeArrowheads="1"/>
          </p:cNvSpPr>
          <p:nvPr>
            <p:ph sz="quarter" idx="1"/>
          </p:nvPr>
        </p:nvSpPr>
        <p:spPr>
          <a:xfrm>
            <a:off x="680321" y="2336873"/>
            <a:ext cx="9613861" cy="4192396"/>
          </a:xfrm>
        </p:spPr>
        <p:txBody>
          <a:bodyPr>
            <a:normAutofit fontScale="85000" lnSpcReduction="10000"/>
          </a:bodyPr>
          <a:lstStyle/>
          <a:p>
            <a:r>
              <a:rPr lang="en-US" dirty="0"/>
              <a:t>Classified Positions — Regulated by the Kansas Civil Service Act</a:t>
            </a:r>
          </a:p>
          <a:p>
            <a:pPr lvl="1"/>
            <a:r>
              <a:rPr lang="en-US" b="1" dirty="0">
                <a:solidFill>
                  <a:schemeClr val="accent3">
                    <a:lumMod val="60000"/>
                    <a:lumOff val="40000"/>
                  </a:schemeClr>
                </a:solidFill>
              </a:rPr>
              <a:t>Regular Classified Positions</a:t>
            </a:r>
            <a:endParaRPr lang="en-US" dirty="0">
              <a:solidFill>
                <a:schemeClr val="accent3">
                  <a:lumMod val="60000"/>
                  <a:lumOff val="40000"/>
                </a:schemeClr>
              </a:solidFill>
            </a:endParaRPr>
          </a:p>
          <a:p>
            <a:pPr lvl="2"/>
            <a:r>
              <a:rPr lang="en-US" sz="2400" dirty="0"/>
              <a:t>Included in the agency’s reported FTE position count in the budget</a:t>
            </a:r>
          </a:p>
          <a:p>
            <a:pPr lvl="2"/>
            <a:r>
              <a:rPr lang="en-US" sz="2400" dirty="0"/>
              <a:t>Receive full benefits, based on the percentage time of the position</a:t>
            </a:r>
          </a:p>
          <a:p>
            <a:pPr marL="274320" lvl="1" indent="0">
              <a:buNone/>
            </a:pPr>
            <a:endParaRPr lang="en-US" dirty="0"/>
          </a:p>
          <a:p>
            <a:pPr lvl="1"/>
            <a:r>
              <a:rPr lang="en-US" b="1" dirty="0">
                <a:solidFill>
                  <a:schemeClr val="accent3">
                    <a:lumMod val="60000"/>
                    <a:lumOff val="40000"/>
                  </a:schemeClr>
                </a:solidFill>
              </a:rPr>
              <a:t>Temporary Classified Positions</a:t>
            </a:r>
            <a:endParaRPr lang="en-US" dirty="0">
              <a:solidFill>
                <a:schemeClr val="accent3">
                  <a:lumMod val="60000"/>
                  <a:lumOff val="40000"/>
                </a:schemeClr>
              </a:solidFill>
            </a:endParaRPr>
          </a:p>
          <a:p>
            <a:pPr lvl="2"/>
            <a:r>
              <a:rPr lang="en-US" sz="2400" dirty="0"/>
              <a:t>Do not exceed 999 hours of employment in a 12-month period</a:t>
            </a:r>
          </a:p>
          <a:p>
            <a:pPr lvl="2"/>
            <a:r>
              <a:rPr lang="en-US" sz="2400" dirty="0"/>
              <a:t>Not included in the agency’s reported FTE position count in the budget</a:t>
            </a:r>
          </a:p>
          <a:p>
            <a:pPr lvl="2"/>
            <a:r>
              <a:rPr lang="en-US" sz="2400" dirty="0"/>
              <a:t>Usually do not receive benefits</a:t>
            </a:r>
          </a:p>
          <a:p>
            <a:r>
              <a:rPr lang="en-US" sz="2800" dirty="0"/>
              <a:t>Governor Brownback in 2015 overhauled the Kansas Civil Service Protections.  After this change, employees were allowed to voluntarily move into non-civil service positions, while most new hires are now in the unclassified system.</a:t>
            </a:r>
          </a:p>
          <a:p>
            <a:pPr lvl="2"/>
            <a:endParaRPr lang="en-US" dirty="0"/>
          </a:p>
        </p:txBody>
      </p:sp>
      <p:sp>
        <p:nvSpPr>
          <p:cNvPr id="3" name="Slide Number Placeholder 2">
            <a:extLst>
              <a:ext uri="{FF2B5EF4-FFF2-40B4-BE49-F238E27FC236}">
                <a16:creationId xmlns:a16="http://schemas.microsoft.com/office/drawing/2014/main" id="{B87FF1C6-EC3C-4740-8281-A42CF459BAE0}"/>
              </a:ext>
            </a:extLst>
          </p:cNvPr>
          <p:cNvSpPr>
            <a:spLocks noGrp="1"/>
          </p:cNvSpPr>
          <p:nvPr>
            <p:ph type="sldNum" sz="quarter" idx="12"/>
          </p:nvPr>
        </p:nvSpPr>
        <p:spPr/>
        <p:txBody>
          <a:bodyPr/>
          <a:lstStyle/>
          <a:p>
            <a:pPr>
              <a:defRPr/>
            </a:pPr>
            <a:fld id="{4C31EAA6-A726-4130-9768-D883E0BF156E}" type="slidenum">
              <a:rPr lang="en-US" smtClean="0"/>
              <a:pPr>
                <a:defRPr/>
              </a:pPr>
              <a:t>28</a:t>
            </a:fld>
            <a:endParaRPr lang="en-US" dirty="0"/>
          </a:p>
        </p:txBody>
      </p:sp>
    </p:spTree>
    <p:extLst>
      <p:ext uri="{BB962C8B-B14F-4D97-AF65-F5344CB8AC3E}">
        <p14:creationId xmlns:p14="http://schemas.microsoft.com/office/powerpoint/2010/main" val="24432151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1" y="753228"/>
            <a:ext cx="9613861" cy="1080938"/>
          </a:xfrm>
        </p:spPr>
        <p:txBody>
          <a:bodyPr/>
          <a:lstStyle/>
          <a:p>
            <a:r>
              <a:rPr lang="en-US" dirty="0"/>
              <a:t>Classification of State Employees</a:t>
            </a:r>
          </a:p>
        </p:txBody>
      </p:sp>
      <p:sp>
        <p:nvSpPr>
          <p:cNvPr id="4" name="Content Placeholder 3"/>
          <p:cNvSpPr>
            <a:spLocks noGrp="1"/>
          </p:cNvSpPr>
          <p:nvPr>
            <p:ph sz="quarter" idx="1"/>
          </p:nvPr>
        </p:nvSpPr>
        <p:spPr>
          <a:xfrm>
            <a:off x="680321" y="2336873"/>
            <a:ext cx="9613861" cy="4285996"/>
          </a:xfrm>
        </p:spPr>
        <p:txBody>
          <a:bodyPr>
            <a:normAutofit/>
          </a:bodyPr>
          <a:lstStyle/>
          <a:p>
            <a:r>
              <a:rPr lang="en-US" dirty="0"/>
              <a:t>Unclassified Positions—Serve at the pleasure of the appointing authority</a:t>
            </a:r>
          </a:p>
          <a:p>
            <a:pPr lvl="1"/>
            <a:r>
              <a:rPr lang="en-US" b="1" dirty="0">
                <a:solidFill>
                  <a:schemeClr val="accent3">
                    <a:lumMod val="60000"/>
                    <a:lumOff val="40000"/>
                  </a:schemeClr>
                </a:solidFill>
              </a:rPr>
              <a:t>Regular Unclassified Positions</a:t>
            </a:r>
          </a:p>
          <a:p>
            <a:pPr lvl="2"/>
            <a:r>
              <a:rPr lang="en-US" dirty="0"/>
              <a:t>Included in the agency’s reported FTE position count in the budget</a:t>
            </a:r>
          </a:p>
          <a:p>
            <a:pPr lvl="2"/>
            <a:r>
              <a:rPr lang="en-US" dirty="0"/>
              <a:t>Receives full benefits based on the percentage time of the position</a:t>
            </a:r>
          </a:p>
          <a:p>
            <a:pPr lvl="1"/>
            <a:r>
              <a:rPr lang="en-US" b="1" dirty="0">
                <a:solidFill>
                  <a:schemeClr val="accent3">
                    <a:lumMod val="60000"/>
                    <a:lumOff val="40000"/>
                  </a:schemeClr>
                </a:solidFill>
              </a:rPr>
              <a:t>Temporary Unclassified</a:t>
            </a:r>
          </a:p>
          <a:p>
            <a:pPr lvl="2"/>
            <a:r>
              <a:rPr lang="en-US" dirty="0"/>
              <a:t>Not Included in the agency’s reported FTE position count in the budget</a:t>
            </a:r>
          </a:p>
          <a:p>
            <a:pPr lvl="2"/>
            <a:r>
              <a:rPr lang="en-US" dirty="0"/>
              <a:t>Limited to 999 hours in a year</a:t>
            </a:r>
          </a:p>
          <a:p>
            <a:pPr lvl="2"/>
            <a:r>
              <a:rPr lang="en-US" dirty="0"/>
              <a:t>Fringe benefits are at the discretion of the appointing authority</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900" b="1" i="0" u="none" strike="noStrike" kern="1200" cap="none" spc="0" normalizeH="0" baseline="0" noProof="0" dirty="0">
                <a:ln>
                  <a:noFill/>
                </a:ln>
                <a:solidFill>
                  <a:srgbClr val="DDCC64">
                    <a:lumMod val="60000"/>
                    <a:lumOff val="40000"/>
                  </a:srgbClr>
                </a:solidFill>
                <a:effectLst/>
                <a:uLnTx/>
                <a:uFillTx/>
                <a:latin typeface="Trebuchet MS" panose="020B0603020202020204"/>
                <a:ea typeface="+mn-ea"/>
                <a:cs typeface="+mn-cs"/>
              </a:rPr>
              <a:t>Non-FTE Unclassified Permanent</a:t>
            </a:r>
          </a:p>
          <a:p>
            <a:pPr marL="1143000" marR="0" lvl="2"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700" b="0" i="0" u="none" strike="noStrike" kern="1200" cap="none" spc="0" normalizeH="0" baseline="0" noProof="0" dirty="0">
                <a:ln>
                  <a:noFill/>
                </a:ln>
                <a:solidFill>
                  <a:prstClr val="white"/>
                </a:solidFill>
                <a:effectLst/>
                <a:uLnTx/>
                <a:uFillTx/>
                <a:latin typeface="Trebuchet MS" panose="020B0603020202020204"/>
                <a:ea typeface="+mn-ea"/>
                <a:cs typeface="+mn-cs"/>
              </a:rPr>
              <a:t>Temporary Unclassified</a:t>
            </a:r>
          </a:p>
          <a:p>
            <a:pPr marL="1143000" marR="0" lvl="2"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700" b="0" i="0" u="none" strike="noStrike" kern="1200" cap="none" spc="0" normalizeH="0" baseline="0" noProof="0" dirty="0">
                <a:ln>
                  <a:noFill/>
                </a:ln>
                <a:solidFill>
                  <a:prstClr val="white"/>
                </a:solidFill>
                <a:effectLst/>
                <a:uLnTx/>
                <a:uFillTx/>
                <a:latin typeface="Trebuchet MS" panose="020B0603020202020204"/>
                <a:ea typeface="+mn-ea"/>
                <a:cs typeface="+mn-cs"/>
              </a:rPr>
              <a:t>Has on-going duties &amp; receives retirement and other benefits</a:t>
            </a:r>
          </a:p>
          <a:p>
            <a:pPr lvl="2"/>
            <a:r>
              <a:rPr lang="en-US" sz="1600" dirty="0"/>
              <a:t>Included in the agency’s reported FTE position count in the budget</a:t>
            </a:r>
          </a:p>
          <a:p>
            <a:pPr lvl="1"/>
            <a:endParaRPr lang="en-US" dirty="0"/>
          </a:p>
          <a:p>
            <a:endParaRPr lang="en-US" dirty="0"/>
          </a:p>
        </p:txBody>
      </p:sp>
      <p:sp>
        <p:nvSpPr>
          <p:cNvPr id="5" name="Slide Number Placeholder 4">
            <a:extLst>
              <a:ext uri="{FF2B5EF4-FFF2-40B4-BE49-F238E27FC236}">
                <a16:creationId xmlns:a16="http://schemas.microsoft.com/office/drawing/2014/main" id="{C59C32FC-2A9F-45BF-B7DB-381C3CB14157}"/>
              </a:ext>
            </a:extLst>
          </p:cNvPr>
          <p:cNvSpPr>
            <a:spLocks noGrp="1"/>
          </p:cNvSpPr>
          <p:nvPr>
            <p:ph type="sldNum" sz="quarter" idx="12"/>
          </p:nvPr>
        </p:nvSpPr>
        <p:spPr/>
        <p:txBody>
          <a:bodyPr/>
          <a:lstStyle/>
          <a:p>
            <a:pPr>
              <a:defRPr/>
            </a:pPr>
            <a:fld id="{4C31EAA6-A726-4130-9768-D883E0BF156E}" type="slidenum">
              <a:rPr lang="en-US" smtClean="0"/>
              <a:pPr>
                <a:defRPr/>
              </a:pPr>
              <a:t>29</a:t>
            </a:fld>
            <a:endParaRPr lang="en-US" dirty="0"/>
          </a:p>
        </p:txBody>
      </p:sp>
    </p:spTree>
    <p:extLst>
      <p:ext uri="{BB962C8B-B14F-4D97-AF65-F5344CB8AC3E}">
        <p14:creationId xmlns:p14="http://schemas.microsoft.com/office/powerpoint/2010/main" val="40707505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D5E7D7-09C1-E8B8-56F1-DDEC1E1023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960FB57-74F7-452D-1C53-51A3754D9BA3}"/>
              </a:ext>
            </a:extLst>
          </p:cNvPr>
          <p:cNvSpPr>
            <a:spLocks noGrp="1"/>
          </p:cNvSpPr>
          <p:nvPr>
            <p:ph type="title"/>
          </p:nvPr>
        </p:nvSpPr>
        <p:spPr>
          <a:xfrm>
            <a:off x="680321" y="753228"/>
            <a:ext cx="9613861" cy="1080938"/>
          </a:xfrm>
        </p:spPr>
        <p:txBody>
          <a:bodyPr/>
          <a:lstStyle/>
          <a:p>
            <a:r>
              <a:rPr lang="en-US" dirty="0"/>
              <a:t>Classification of State Employees</a:t>
            </a:r>
          </a:p>
        </p:txBody>
      </p:sp>
      <p:sp>
        <p:nvSpPr>
          <p:cNvPr id="4" name="Content Placeholder 3">
            <a:extLst>
              <a:ext uri="{FF2B5EF4-FFF2-40B4-BE49-F238E27FC236}">
                <a16:creationId xmlns:a16="http://schemas.microsoft.com/office/drawing/2014/main" id="{DB790C98-D4FF-D179-EC78-9F504B9CE4ED}"/>
              </a:ext>
            </a:extLst>
          </p:cNvPr>
          <p:cNvSpPr>
            <a:spLocks noGrp="1"/>
          </p:cNvSpPr>
          <p:nvPr>
            <p:ph sz="quarter" idx="1"/>
          </p:nvPr>
        </p:nvSpPr>
        <p:spPr>
          <a:xfrm>
            <a:off x="680321" y="2336873"/>
            <a:ext cx="9613861" cy="4285996"/>
          </a:xfrm>
        </p:spPr>
        <p:txBody>
          <a:bodyPr>
            <a:normAutofit/>
          </a:bodyPr>
          <a:lstStyle/>
          <a:p>
            <a:pPr lvl="1"/>
            <a:r>
              <a:rPr lang="en-US" sz="2800" dirty="0"/>
              <a:t>For budget reporting purposes, an agency’s FTE count is the sum of regular classified positions + regular unclassified positions + non-FTE unclassified positions</a:t>
            </a:r>
          </a:p>
          <a:p>
            <a:pPr lvl="1"/>
            <a:r>
              <a:rPr lang="en-US" sz="2800" dirty="0"/>
              <a:t>Although the Legislature approves a count of FTE positions in reports, there currently is not an FTE position limitation in the appropriations bill</a:t>
            </a:r>
          </a:p>
          <a:p>
            <a:pPr lvl="1"/>
            <a:endParaRPr lang="en-US" dirty="0"/>
          </a:p>
          <a:p>
            <a:endParaRPr lang="en-US" dirty="0"/>
          </a:p>
        </p:txBody>
      </p:sp>
      <p:sp>
        <p:nvSpPr>
          <p:cNvPr id="5" name="Slide Number Placeholder 4">
            <a:extLst>
              <a:ext uri="{FF2B5EF4-FFF2-40B4-BE49-F238E27FC236}">
                <a16:creationId xmlns:a16="http://schemas.microsoft.com/office/drawing/2014/main" id="{EDAF8713-0C29-6B27-BD65-8B5738CA302F}"/>
              </a:ext>
            </a:extLst>
          </p:cNvPr>
          <p:cNvSpPr>
            <a:spLocks noGrp="1"/>
          </p:cNvSpPr>
          <p:nvPr>
            <p:ph type="sldNum" sz="quarter" idx="12"/>
          </p:nvPr>
        </p:nvSpPr>
        <p:spPr/>
        <p:txBody>
          <a:bodyPr/>
          <a:lstStyle/>
          <a:p>
            <a:pPr>
              <a:defRPr/>
            </a:pPr>
            <a:fld id="{4C31EAA6-A726-4130-9768-D883E0BF156E}" type="slidenum">
              <a:rPr lang="en-US" smtClean="0"/>
              <a:pPr>
                <a:defRPr/>
              </a:pPr>
              <a:t>30</a:t>
            </a:fld>
            <a:endParaRPr lang="en-US" dirty="0"/>
          </a:p>
        </p:txBody>
      </p:sp>
    </p:spTree>
    <p:extLst>
      <p:ext uri="{BB962C8B-B14F-4D97-AF65-F5344CB8AC3E}">
        <p14:creationId xmlns:p14="http://schemas.microsoft.com/office/powerpoint/2010/main" val="31386994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4"/>
          <p:cNvSpPr>
            <a:spLocks noGrp="1" noChangeArrowheads="1"/>
          </p:cNvSpPr>
          <p:nvPr>
            <p:ph type="title"/>
          </p:nvPr>
        </p:nvSpPr>
        <p:spPr/>
        <p:txBody>
          <a:bodyPr>
            <a:noAutofit/>
          </a:bodyPr>
          <a:lstStyle/>
          <a:p>
            <a:pPr algn="ctr" eaLnBrk="1" hangingPunct="1"/>
            <a:r>
              <a:rPr lang="en-US" sz="5400" dirty="0"/>
              <a:t>Budget Mechanics</a:t>
            </a:r>
          </a:p>
        </p:txBody>
      </p:sp>
      <p:sp>
        <p:nvSpPr>
          <p:cNvPr id="2" name="Slide Number Placeholder 1">
            <a:extLst>
              <a:ext uri="{FF2B5EF4-FFF2-40B4-BE49-F238E27FC236}">
                <a16:creationId xmlns:a16="http://schemas.microsoft.com/office/drawing/2014/main" id="{61101003-8F6D-4876-A9D7-8FEE7E1699B1}"/>
              </a:ext>
            </a:extLst>
          </p:cNvPr>
          <p:cNvSpPr>
            <a:spLocks noGrp="1"/>
          </p:cNvSpPr>
          <p:nvPr>
            <p:ph type="sldNum" sz="quarter" idx="12"/>
          </p:nvPr>
        </p:nvSpPr>
        <p:spPr/>
        <p:txBody>
          <a:bodyPr/>
          <a:lstStyle/>
          <a:p>
            <a:pPr>
              <a:defRPr/>
            </a:pPr>
            <a:fld id="{514F070A-708B-425D-9A48-AF0FE66B31DB}" type="slidenum">
              <a:rPr lang="en-US" smtClean="0"/>
              <a:pPr>
                <a:defRPr/>
              </a:pPr>
              <a:t>31</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dirty="0"/>
              <a:t>General Concepts</a:t>
            </a:r>
          </a:p>
        </p:txBody>
      </p:sp>
      <p:sp>
        <p:nvSpPr>
          <p:cNvPr id="25603" name="Rectangle 3"/>
          <p:cNvSpPr>
            <a:spLocks noGrp="1" noChangeArrowheads="1"/>
          </p:cNvSpPr>
          <p:nvPr>
            <p:ph sz="quarter" idx="1"/>
          </p:nvPr>
        </p:nvSpPr>
        <p:spPr>
          <a:xfrm>
            <a:off x="1746308" y="2111305"/>
            <a:ext cx="8229600" cy="4937760"/>
          </a:xfrm>
        </p:spPr>
        <p:txBody>
          <a:bodyPr>
            <a:normAutofit/>
          </a:bodyPr>
          <a:lstStyle/>
          <a:p>
            <a:r>
              <a:rPr lang="en-US" dirty="0"/>
              <a:t>Appropriation</a:t>
            </a:r>
          </a:p>
          <a:p>
            <a:pPr lvl="1"/>
            <a:r>
              <a:rPr lang="en-US" dirty="0"/>
              <a:t>Specified amount agency is authorized to spend</a:t>
            </a:r>
          </a:p>
          <a:p>
            <a:pPr lvl="1"/>
            <a:endParaRPr lang="en-US" dirty="0"/>
          </a:p>
          <a:p>
            <a:r>
              <a:rPr lang="en-US" dirty="0"/>
              <a:t>Reappropriation</a:t>
            </a:r>
          </a:p>
          <a:p>
            <a:pPr lvl="1"/>
            <a:r>
              <a:rPr lang="en-US" dirty="0"/>
              <a:t>Unexpended funds remaining at the end of the fiscal year that are carried over to the next fiscal year</a:t>
            </a:r>
          </a:p>
          <a:p>
            <a:pPr lvl="1"/>
            <a:endParaRPr lang="en-US" dirty="0"/>
          </a:p>
          <a:p>
            <a:endParaRPr lang="en-US" dirty="0"/>
          </a:p>
        </p:txBody>
      </p:sp>
      <p:sp>
        <p:nvSpPr>
          <p:cNvPr id="3" name="Slide Number Placeholder 2">
            <a:extLst>
              <a:ext uri="{FF2B5EF4-FFF2-40B4-BE49-F238E27FC236}">
                <a16:creationId xmlns:a16="http://schemas.microsoft.com/office/drawing/2014/main" id="{43097346-4B52-4A86-971E-3A9750E8475F}"/>
              </a:ext>
            </a:extLst>
          </p:cNvPr>
          <p:cNvSpPr>
            <a:spLocks noGrp="1"/>
          </p:cNvSpPr>
          <p:nvPr>
            <p:ph type="sldNum" sz="quarter" idx="12"/>
          </p:nvPr>
        </p:nvSpPr>
        <p:spPr/>
        <p:txBody>
          <a:bodyPr/>
          <a:lstStyle/>
          <a:p>
            <a:pPr>
              <a:defRPr/>
            </a:pPr>
            <a:fld id="{4C31EAA6-A726-4130-9768-D883E0BF156E}" type="slidenum">
              <a:rPr lang="en-US" smtClean="0"/>
              <a:pPr>
                <a:defRPr/>
              </a:pPr>
              <a:t>32</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General Concepts</a:t>
            </a:r>
          </a:p>
        </p:txBody>
      </p:sp>
      <p:sp>
        <p:nvSpPr>
          <p:cNvPr id="4" name="Content Placeholder 3"/>
          <p:cNvSpPr>
            <a:spLocks noGrp="1"/>
          </p:cNvSpPr>
          <p:nvPr>
            <p:ph sz="quarter" idx="1"/>
          </p:nvPr>
        </p:nvSpPr>
        <p:spPr>
          <a:xfrm>
            <a:off x="680321" y="2493817"/>
            <a:ext cx="9613861" cy="4027056"/>
          </a:xfrm>
        </p:spPr>
        <p:txBody>
          <a:bodyPr/>
          <a:lstStyle/>
          <a:p>
            <a:r>
              <a:rPr lang="en-US" dirty="0"/>
              <a:t>Lapse</a:t>
            </a:r>
          </a:p>
          <a:p>
            <a:pPr lvl="1"/>
            <a:r>
              <a:rPr lang="en-US" dirty="0"/>
              <a:t>Portion of appropriation that is not spent or reappropriated</a:t>
            </a:r>
          </a:p>
          <a:p>
            <a:pPr lvl="1"/>
            <a:endParaRPr lang="en-US" dirty="0"/>
          </a:p>
          <a:p>
            <a:r>
              <a:rPr lang="en-US" dirty="0"/>
              <a:t>Encumbrance</a:t>
            </a:r>
          </a:p>
          <a:p>
            <a:pPr lvl="1"/>
            <a:r>
              <a:rPr lang="en-US" dirty="0"/>
              <a:t>“Accounts Payable” tied to a specific fiscal year</a:t>
            </a:r>
          </a:p>
          <a:p>
            <a:pPr lvl="1"/>
            <a:r>
              <a:rPr lang="en-US" dirty="0"/>
              <a:t>Prevents comingling of monies appropriated to specific fiscal years</a:t>
            </a:r>
          </a:p>
          <a:p>
            <a:pPr lvl="2"/>
            <a:r>
              <a:rPr lang="en-US" dirty="0"/>
              <a:t>Ensures FY 2027 monies are used for FY 2027 expenditures</a:t>
            </a:r>
          </a:p>
          <a:p>
            <a:pPr lvl="1"/>
            <a:r>
              <a:rPr lang="en-US" dirty="0"/>
              <a:t>Considered an expenditure for budgeting purposes</a:t>
            </a:r>
          </a:p>
        </p:txBody>
      </p:sp>
      <p:sp>
        <p:nvSpPr>
          <p:cNvPr id="5" name="Slide Number Placeholder 4">
            <a:extLst>
              <a:ext uri="{FF2B5EF4-FFF2-40B4-BE49-F238E27FC236}">
                <a16:creationId xmlns:a16="http://schemas.microsoft.com/office/drawing/2014/main" id="{D60325E8-A1B5-4A33-95D1-A2B2BFE3CD27}"/>
              </a:ext>
            </a:extLst>
          </p:cNvPr>
          <p:cNvSpPr>
            <a:spLocks noGrp="1"/>
          </p:cNvSpPr>
          <p:nvPr>
            <p:ph type="sldNum" sz="quarter" idx="12"/>
          </p:nvPr>
        </p:nvSpPr>
        <p:spPr/>
        <p:txBody>
          <a:bodyPr/>
          <a:lstStyle/>
          <a:p>
            <a:pPr>
              <a:defRPr/>
            </a:pPr>
            <a:fld id="{4C31EAA6-A726-4130-9768-D883E0BF156E}" type="slidenum">
              <a:rPr lang="en-US" smtClean="0"/>
              <a:pPr>
                <a:defRPr/>
              </a:pPr>
              <a:t>33</a:t>
            </a:fld>
            <a:endParaRPr lang="en-US" dirty="0"/>
          </a:p>
        </p:txBody>
      </p:sp>
    </p:spTree>
    <p:extLst>
      <p:ext uri="{BB962C8B-B14F-4D97-AF65-F5344CB8AC3E}">
        <p14:creationId xmlns:p14="http://schemas.microsoft.com/office/powerpoint/2010/main" val="17407313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Appropriation Language</a:t>
            </a:r>
          </a:p>
        </p:txBody>
      </p:sp>
      <p:sp>
        <p:nvSpPr>
          <p:cNvPr id="8" name="TextBox 7"/>
          <p:cNvSpPr txBox="1"/>
          <p:nvPr/>
        </p:nvSpPr>
        <p:spPr>
          <a:xfrm>
            <a:off x="10347820" y="2611448"/>
            <a:ext cx="1665046" cy="338554"/>
          </a:xfrm>
          <a:prstGeom prst="rect">
            <a:avLst/>
          </a:prstGeom>
        </p:spPr>
        <p:style>
          <a:lnRef idx="3">
            <a:schemeClr val="lt1"/>
          </a:lnRef>
          <a:fillRef idx="1">
            <a:schemeClr val="dk1"/>
          </a:fillRef>
          <a:effectRef idx="1">
            <a:schemeClr val="dk1"/>
          </a:effectRef>
          <a:fontRef idx="minor">
            <a:schemeClr val="lt1"/>
          </a:fontRef>
        </p:style>
        <p:txBody>
          <a:bodyPr wrap="square" rtlCol="0">
            <a:spAutoFit/>
          </a:bodyPr>
          <a:lstStyle/>
          <a:p>
            <a:pPr algn="ctr"/>
            <a:r>
              <a:rPr lang="en-US" sz="1600" dirty="0"/>
              <a:t>Appropriation</a:t>
            </a:r>
          </a:p>
        </p:txBody>
      </p:sp>
      <p:sp>
        <p:nvSpPr>
          <p:cNvPr id="11" name="TextBox 10"/>
          <p:cNvSpPr txBox="1"/>
          <p:nvPr/>
        </p:nvSpPr>
        <p:spPr>
          <a:xfrm>
            <a:off x="10347820" y="3661072"/>
            <a:ext cx="1665046" cy="338554"/>
          </a:xfrm>
          <a:prstGeom prst="rect">
            <a:avLst/>
          </a:prstGeom>
        </p:spPr>
        <p:style>
          <a:lnRef idx="3">
            <a:schemeClr val="lt1"/>
          </a:lnRef>
          <a:fillRef idx="1">
            <a:schemeClr val="dk1"/>
          </a:fillRef>
          <a:effectRef idx="1">
            <a:schemeClr val="dk1"/>
          </a:effectRef>
          <a:fontRef idx="minor">
            <a:schemeClr val="lt1"/>
          </a:fontRef>
        </p:style>
        <p:txBody>
          <a:bodyPr wrap="square" rtlCol="0">
            <a:spAutoFit/>
          </a:bodyPr>
          <a:lstStyle/>
          <a:p>
            <a:pPr algn="ctr"/>
            <a:r>
              <a:rPr lang="en-US" sz="1600" dirty="0"/>
              <a:t>Reappropriation</a:t>
            </a:r>
          </a:p>
        </p:txBody>
      </p:sp>
      <p:sp>
        <p:nvSpPr>
          <p:cNvPr id="3" name="Slide Number Placeholder 2">
            <a:extLst>
              <a:ext uri="{FF2B5EF4-FFF2-40B4-BE49-F238E27FC236}">
                <a16:creationId xmlns:a16="http://schemas.microsoft.com/office/drawing/2014/main" id="{ED6AB13B-FC9F-46D4-B3F5-033BB3712937}"/>
              </a:ext>
            </a:extLst>
          </p:cNvPr>
          <p:cNvSpPr>
            <a:spLocks noGrp="1"/>
          </p:cNvSpPr>
          <p:nvPr>
            <p:ph type="sldNum" sz="quarter" idx="12"/>
          </p:nvPr>
        </p:nvSpPr>
        <p:spPr/>
        <p:txBody>
          <a:bodyPr/>
          <a:lstStyle/>
          <a:p>
            <a:pPr>
              <a:defRPr/>
            </a:pPr>
            <a:fld id="{4C31EAA6-A726-4130-9768-D883E0BF156E}" type="slidenum">
              <a:rPr lang="en-US" smtClean="0"/>
              <a:pPr>
                <a:defRPr/>
              </a:pPr>
              <a:t>34</a:t>
            </a:fld>
            <a:endParaRPr lang="en-US" dirty="0"/>
          </a:p>
        </p:txBody>
      </p:sp>
      <p:sp>
        <p:nvSpPr>
          <p:cNvPr id="17" name="Rectangle 16">
            <a:extLst>
              <a:ext uri="{FF2B5EF4-FFF2-40B4-BE49-F238E27FC236}">
                <a16:creationId xmlns:a16="http://schemas.microsoft.com/office/drawing/2014/main" id="{6FDA60AA-3433-47F6-8961-DD4EEAB60CED}"/>
              </a:ext>
            </a:extLst>
          </p:cNvPr>
          <p:cNvSpPr/>
          <p:nvPr/>
        </p:nvSpPr>
        <p:spPr>
          <a:xfrm>
            <a:off x="1009581" y="2161513"/>
            <a:ext cx="9040429" cy="2862322"/>
          </a:xfrm>
          <a:prstGeom prst="rect">
            <a:avLst/>
          </a:prstGeom>
        </p:spPr>
        <p:txBody>
          <a:bodyPr wrap="square">
            <a:spAutoFit/>
          </a:bodyPr>
          <a:lstStyle/>
          <a:p>
            <a:pPr algn="ctr"/>
            <a:r>
              <a:rPr lang="en-US" dirty="0"/>
              <a:t>ATTORNEY GENERAL </a:t>
            </a:r>
          </a:p>
          <a:p>
            <a:r>
              <a:rPr lang="en-US" dirty="0"/>
              <a:t>(a) There is appropriated for the above agency from the state general fund for the fiscal year ending June 30, 2027, the following: </a:t>
            </a:r>
          </a:p>
          <a:p>
            <a:r>
              <a:rPr lang="en-US" dirty="0"/>
              <a:t>Operating expenditures (082-00-1000-0103)....................................$9,201,268 </a:t>
            </a:r>
          </a:p>
          <a:p>
            <a:endParaRPr lang="en-US" dirty="0"/>
          </a:p>
          <a:p>
            <a:r>
              <a:rPr lang="en-US" dirty="0"/>
              <a:t>Provided, That any unencumbered balance in the operating expenditures account in excess of $100 as of June 30, 2026, is hereby reappropriated for fiscal year 2027:</a:t>
            </a:r>
          </a:p>
          <a:p>
            <a:endParaRPr lang="en-US" dirty="0"/>
          </a:p>
          <a:p>
            <a:r>
              <a:rPr lang="en-US" dirty="0"/>
              <a:t>Provided, however, That expenditures from this account for official hospitality shall not exceed $2,000.</a:t>
            </a:r>
          </a:p>
        </p:txBody>
      </p:sp>
      <p:sp>
        <p:nvSpPr>
          <p:cNvPr id="19" name="Rectangle 18">
            <a:extLst>
              <a:ext uri="{FF2B5EF4-FFF2-40B4-BE49-F238E27FC236}">
                <a16:creationId xmlns:a16="http://schemas.microsoft.com/office/drawing/2014/main" id="{DB0C9552-0488-44B2-9FAB-4C2F58AFFF12}"/>
              </a:ext>
            </a:extLst>
          </p:cNvPr>
          <p:cNvSpPr/>
          <p:nvPr/>
        </p:nvSpPr>
        <p:spPr>
          <a:xfrm>
            <a:off x="1009576" y="2499693"/>
            <a:ext cx="8780373" cy="792983"/>
          </a:xfrm>
          <a:prstGeom prst="rect">
            <a:avLst/>
          </a:pr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0EF114B0-55A0-4A51-A7F4-DBB49BB81952}"/>
              </a:ext>
            </a:extLst>
          </p:cNvPr>
          <p:cNvSpPr/>
          <p:nvPr/>
        </p:nvSpPr>
        <p:spPr>
          <a:xfrm>
            <a:off x="1009579" y="3565321"/>
            <a:ext cx="8780373" cy="562062"/>
          </a:xfrm>
          <a:prstGeom prst="rect">
            <a:avLst/>
          </a:pr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3B5C6362-ABBE-4AEA-874D-95BD4D5DFA70}"/>
              </a:ext>
            </a:extLst>
          </p:cNvPr>
          <p:cNvSpPr/>
          <p:nvPr/>
        </p:nvSpPr>
        <p:spPr>
          <a:xfrm>
            <a:off x="1009579" y="5227314"/>
            <a:ext cx="8780370" cy="1200329"/>
          </a:xfrm>
          <a:prstGeom prst="rect">
            <a:avLst/>
          </a:prstGeom>
        </p:spPr>
        <p:txBody>
          <a:bodyPr wrap="square">
            <a:spAutoFit/>
          </a:bodyPr>
          <a:lstStyle/>
          <a:p>
            <a:r>
              <a:rPr lang="en-US" dirty="0"/>
              <a:t>(e) On July 1, 2026, or as soon thereafter as moneys are available, the director of accounts and reports shall transfer $460,593 from the Kansas endowment for youth fund to the tobacco master settlement agreement compliance fund (082-00-2383-2320) of the attorney general.</a:t>
            </a:r>
          </a:p>
        </p:txBody>
      </p:sp>
      <p:sp>
        <p:nvSpPr>
          <p:cNvPr id="25" name="Rectangle 24">
            <a:extLst>
              <a:ext uri="{FF2B5EF4-FFF2-40B4-BE49-F238E27FC236}">
                <a16:creationId xmlns:a16="http://schemas.microsoft.com/office/drawing/2014/main" id="{F03F0855-EF32-4CA9-A95C-B2316A0370A2}"/>
              </a:ext>
            </a:extLst>
          </p:cNvPr>
          <p:cNvSpPr/>
          <p:nvPr/>
        </p:nvSpPr>
        <p:spPr>
          <a:xfrm>
            <a:off x="1009576" y="4355443"/>
            <a:ext cx="8780373" cy="668387"/>
          </a:xfrm>
          <a:prstGeom prst="rect">
            <a:avLst/>
          </a:pr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C745922B-58CC-4EAC-9560-DB1FB388C0D5}"/>
              </a:ext>
            </a:extLst>
          </p:cNvPr>
          <p:cNvSpPr/>
          <p:nvPr/>
        </p:nvSpPr>
        <p:spPr>
          <a:xfrm>
            <a:off x="1009575" y="5208781"/>
            <a:ext cx="8780373" cy="1218862"/>
          </a:xfrm>
          <a:prstGeom prst="rect">
            <a:avLst/>
          </a:pr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89752B2D-8FBE-4F61-AC5F-259C2F325D85}"/>
              </a:ext>
            </a:extLst>
          </p:cNvPr>
          <p:cNvSpPr txBox="1"/>
          <p:nvPr/>
        </p:nvSpPr>
        <p:spPr>
          <a:xfrm>
            <a:off x="10349896" y="4340675"/>
            <a:ext cx="1665046" cy="584775"/>
          </a:xfrm>
          <a:prstGeom prst="rect">
            <a:avLst/>
          </a:prstGeom>
        </p:spPr>
        <p:style>
          <a:lnRef idx="3">
            <a:schemeClr val="lt1"/>
          </a:lnRef>
          <a:fillRef idx="1">
            <a:schemeClr val="dk1"/>
          </a:fillRef>
          <a:effectRef idx="1">
            <a:schemeClr val="dk1"/>
          </a:effectRef>
          <a:fontRef idx="minor">
            <a:schemeClr val="lt1"/>
          </a:fontRef>
        </p:style>
        <p:txBody>
          <a:bodyPr wrap="square" rtlCol="0">
            <a:spAutoFit/>
          </a:bodyPr>
          <a:lstStyle/>
          <a:p>
            <a:pPr algn="ctr"/>
            <a:r>
              <a:rPr lang="en-US" sz="1600" dirty="0"/>
              <a:t>Official Hospitality</a:t>
            </a:r>
          </a:p>
        </p:txBody>
      </p:sp>
      <p:sp>
        <p:nvSpPr>
          <p:cNvPr id="28" name="TextBox 27">
            <a:extLst>
              <a:ext uri="{FF2B5EF4-FFF2-40B4-BE49-F238E27FC236}">
                <a16:creationId xmlns:a16="http://schemas.microsoft.com/office/drawing/2014/main" id="{D6C63BC7-97A2-41BD-8D59-B645A0B9447B}"/>
              </a:ext>
            </a:extLst>
          </p:cNvPr>
          <p:cNvSpPr txBox="1"/>
          <p:nvPr/>
        </p:nvSpPr>
        <p:spPr>
          <a:xfrm>
            <a:off x="10349896" y="5636520"/>
            <a:ext cx="1665046" cy="338554"/>
          </a:xfrm>
          <a:prstGeom prst="rect">
            <a:avLst/>
          </a:prstGeom>
        </p:spPr>
        <p:style>
          <a:lnRef idx="3">
            <a:schemeClr val="lt1"/>
          </a:lnRef>
          <a:fillRef idx="1">
            <a:schemeClr val="dk1"/>
          </a:fillRef>
          <a:effectRef idx="1">
            <a:schemeClr val="dk1"/>
          </a:effectRef>
          <a:fontRef idx="minor">
            <a:schemeClr val="lt1"/>
          </a:fontRef>
        </p:style>
        <p:txBody>
          <a:bodyPr wrap="square" rtlCol="0">
            <a:spAutoFit/>
          </a:bodyPr>
          <a:lstStyle/>
          <a:p>
            <a:pPr algn="ctr"/>
            <a:r>
              <a:rPr lang="en-US" sz="1600" dirty="0"/>
              <a:t>Transfer </a:t>
            </a:r>
          </a:p>
        </p:txBody>
      </p:sp>
      <p:cxnSp>
        <p:nvCxnSpPr>
          <p:cNvPr id="30" name="Straight Arrow Connector 29">
            <a:extLst>
              <a:ext uri="{FF2B5EF4-FFF2-40B4-BE49-F238E27FC236}">
                <a16:creationId xmlns:a16="http://schemas.microsoft.com/office/drawing/2014/main" id="{A85AB65C-2422-4920-A411-38D0C157AB29}"/>
              </a:ext>
            </a:extLst>
          </p:cNvPr>
          <p:cNvCxnSpPr/>
          <p:nvPr/>
        </p:nvCxnSpPr>
        <p:spPr>
          <a:xfrm flipH="1">
            <a:off x="9925573" y="2780725"/>
            <a:ext cx="403562" cy="0"/>
          </a:xfrm>
          <a:prstGeom prst="straightConnector1">
            <a:avLst/>
          </a:prstGeom>
          <a:ln>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FFC02812-E98B-43BD-8F35-6B760B64ED4F}"/>
              </a:ext>
            </a:extLst>
          </p:cNvPr>
          <p:cNvCxnSpPr/>
          <p:nvPr/>
        </p:nvCxnSpPr>
        <p:spPr>
          <a:xfrm flipH="1">
            <a:off x="9925573" y="3824906"/>
            <a:ext cx="403562" cy="0"/>
          </a:xfrm>
          <a:prstGeom prst="straightConnector1">
            <a:avLst/>
          </a:prstGeom>
          <a:ln>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E90387E5-7B76-45D2-9250-3842AA45467D}"/>
              </a:ext>
            </a:extLst>
          </p:cNvPr>
          <p:cNvCxnSpPr/>
          <p:nvPr/>
        </p:nvCxnSpPr>
        <p:spPr>
          <a:xfrm flipH="1">
            <a:off x="9944258" y="4620710"/>
            <a:ext cx="403562" cy="0"/>
          </a:xfrm>
          <a:prstGeom prst="straightConnector1">
            <a:avLst/>
          </a:prstGeom>
          <a:ln>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BF1A83E8-A57A-455A-8B0F-80F55A69F666}"/>
              </a:ext>
            </a:extLst>
          </p:cNvPr>
          <p:cNvCxnSpPr/>
          <p:nvPr/>
        </p:nvCxnSpPr>
        <p:spPr>
          <a:xfrm flipH="1">
            <a:off x="9936758" y="5804957"/>
            <a:ext cx="403562" cy="0"/>
          </a:xfrm>
          <a:prstGeom prst="straightConnector1">
            <a:avLst/>
          </a:prstGeom>
          <a:ln>
            <a:solidFill>
              <a:srgbClr val="FFFF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193824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down)">
                                      <p:cBhvr>
                                        <p:cTn id="7" dur="500"/>
                                        <p:tgtEl>
                                          <p:spTgt spid="19"/>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down)">
                                      <p:cBhvr>
                                        <p:cTn id="10" dur="500"/>
                                        <p:tgtEl>
                                          <p:spTgt spid="8"/>
                                        </p:tgtEl>
                                      </p:cBhvr>
                                    </p:animEffect>
                                  </p:childTnLst>
                                </p:cTn>
                              </p:par>
                              <p:par>
                                <p:cTn id="11" presetID="22" presetClass="entr" presetSubtype="4" fill="hold"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wipe(down)">
                                      <p:cBhvr>
                                        <p:cTn id="13" dur="500"/>
                                        <p:tgtEl>
                                          <p:spTgt spid="30"/>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down)">
                                      <p:cBhvr>
                                        <p:cTn id="18" dur="500"/>
                                        <p:tgtEl>
                                          <p:spTgt spid="22"/>
                                        </p:tgtEl>
                                      </p:cBhvr>
                                    </p:animEffect>
                                  </p:childTnLst>
                                </p:cTn>
                              </p:par>
                              <p:par>
                                <p:cTn id="19" presetID="22" presetClass="entr" presetSubtype="4" fill="hold"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wipe(down)">
                                      <p:cBhvr>
                                        <p:cTn id="21" dur="500"/>
                                        <p:tgtEl>
                                          <p:spTgt spid="31"/>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down)">
                                      <p:cBhvr>
                                        <p:cTn id="24" dur="5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wipe(down)">
                                      <p:cBhvr>
                                        <p:cTn id="29" dur="500"/>
                                        <p:tgtEl>
                                          <p:spTgt spid="25"/>
                                        </p:tgtEl>
                                      </p:cBhvr>
                                    </p:animEffect>
                                  </p:childTnLst>
                                </p:cTn>
                              </p:par>
                              <p:par>
                                <p:cTn id="30" presetID="22" presetClass="entr" presetSubtype="4"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ipe(down)">
                                      <p:cBhvr>
                                        <p:cTn id="32" dur="500"/>
                                        <p:tgtEl>
                                          <p:spTgt spid="32"/>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wipe(down)">
                                      <p:cBhvr>
                                        <p:cTn id="35" dur="500"/>
                                        <p:tgtEl>
                                          <p:spTgt spid="27"/>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wipe(down)">
                                      <p:cBhvr>
                                        <p:cTn id="40" dur="500"/>
                                        <p:tgtEl>
                                          <p:spTgt spid="26"/>
                                        </p:tgtEl>
                                      </p:cBhvr>
                                    </p:animEffect>
                                  </p:childTnLst>
                                </p:cTn>
                              </p:par>
                              <p:par>
                                <p:cTn id="41" presetID="22" presetClass="entr" presetSubtype="4" fill="hold" nodeType="with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wipe(down)">
                                      <p:cBhvr>
                                        <p:cTn id="43" dur="500"/>
                                        <p:tgtEl>
                                          <p:spTgt spid="33"/>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wipe(down)">
                                      <p:cBhvr>
                                        <p:cTn id="4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9" grpId="0" animBg="1"/>
      <p:bldP spid="22" grpId="0" animBg="1"/>
      <p:bldP spid="25" grpId="0" animBg="1"/>
      <p:bldP spid="26" grpId="0" animBg="1"/>
      <p:bldP spid="27" grpId="0" animBg="1"/>
      <p:bldP spid="2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92000"/>
                <a:satMod val="200000"/>
                <a:lumMod val="128000"/>
              </a:schemeClr>
            </a:gs>
            <a:gs pos="72000">
              <a:schemeClr val="bg2">
                <a:shade val="100000"/>
                <a:hueMod val="100000"/>
                <a:satMod val="110000"/>
                <a:lumMod val="130000"/>
              </a:schemeClr>
            </a:gs>
            <a:gs pos="100000">
              <a:schemeClr val="bg2">
                <a:shade val="78000"/>
                <a:hueMod val="118000"/>
                <a:satMod val="120000"/>
                <a:lumMod val="69000"/>
              </a:schemeClr>
            </a:gs>
          </a:gsLst>
          <a:lin ang="252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B6A91-39AA-43D6-ADD1-5F3172F66C3B}"/>
              </a:ext>
            </a:extLst>
          </p:cNvPr>
          <p:cNvSpPr>
            <a:spLocks noGrp="1"/>
          </p:cNvSpPr>
          <p:nvPr>
            <p:ph type="title"/>
          </p:nvPr>
        </p:nvSpPr>
        <p:spPr/>
        <p:txBody>
          <a:bodyPr/>
          <a:lstStyle/>
          <a:p>
            <a:r>
              <a:rPr lang="en-US" dirty="0"/>
              <a:t>Appropriation Language: Transfer Authority</a:t>
            </a:r>
          </a:p>
        </p:txBody>
      </p:sp>
      <p:sp>
        <p:nvSpPr>
          <p:cNvPr id="3" name="Content Placeholder 2">
            <a:extLst>
              <a:ext uri="{FF2B5EF4-FFF2-40B4-BE49-F238E27FC236}">
                <a16:creationId xmlns:a16="http://schemas.microsoft.com/office/drawing/2014/main" id="{A204A329-A90E-4230-A905-DAA4C65986C5}"/>
              </a:ext>
            </a:extLst>
          </p:cNvPr>
          <p:cNvSpPr>
            <a:spLocks noGrp="1"/>
          </p:cNvSpPr>
          <p:nvPr>
            <p:ph idx="1"/>
          </p:nvPr>
        </p:nvSpPr>
        <p:spPr/>
        <p:txBody>
          <a:bodyPr/>
          <a:lstStyle/>
          <a:p>
            <a:pPr algn="just"/>
            <a:r>
              <a:rPr lang="en-US" dirty="0"/>
              <a:t>(d) During the fiscal year ending June 30, 2027, the attorney general, with the approval of the director of the budget, may transfer any part of any item of appropriation for fiscal year 2027 from the state general fund for the attorney general to another item of appropriation for fiscal year 2027 from the state general fund for the attorney general. The attorney general shall certify each such transfer to the director of accounts and reports and shall transmit a copy of each such certification to the director of legislative research</a:t>
            </a:r>
          </a:p>
          <a:p>
            <a:endParaRPr lang="en-US" dirty="0"/>
          </a:p>
        </p:txBody>
      </p:sp>
      <p:sp>
        <p:nvSpPr>
          <p:cNvPr id="5" name="Rectangle 4">
            <a:extLst>
              <a:ext uri="{FF2B5EF4-FFF2-40B4-BE49-F238E27FC236}">
                <a16:creationId xmlns:a16="http://schemas.microsoft.com/office/drawing/2014/main" id="{67D00E30-2521-43B7-9CB7-708F398F592A}"/>
              </a:ext>
            </a:extLst>
          </p:cNvPr>
          <p:cNvSpPr/>
          <p:nvPr/>
        </p:nvSpPr>
        <p:spPr>
          <a:xfrm>
            <a:off x="2241755" y="2734812"/>
            <a:ext cx="7275871" cy="33285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9DD584E4-D78A-4FF4-9F7C-540C04337984}"/>
              </a:ext>
            </a:extLst>
          </p:cNvPr>
          <p:cNvSpPr/>
          <p:nvPr/>
        </p:nvSpPr>
        <p:spPr>
          <a:xfrm>
            <a:off x="924187" y="4674065"/>
            <a:ext cx="9369994" cy="720055"/>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Arrow Connector 8">
            <a:extLst>
              <a:ext uri="{FF2B5EF4-FFF2-40B4-BE49-F238E27FC236}">
                <a16:creationId xmlns:a16="http://schemas.microsoft.com/office/drawing/2014/main" id="{2A97CB3F-F982-4C56-B6F3-B78775798DC7}"/>
              </a:ext>
            </a:extLst>
          </p:cNvPr>
          <p:cNvCxnSpPr/>
          <p:nvPr/>
        </p:nvCxnSpPr>
        <p:spPr>
          <a:xfrm>
            <a:off x="8808440" y="2734811"/>
            <a:ext cx="1485742" cy="0"/>
          </a:xfrm>
          <a:prstGeom prst="straightConnector1">
            <a:avLst/>
          </a:prstGeom>
          <a:ln w="28575">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E05FF019-8467-4A19-A772-808EB558A9A9}"/>
              </a:ext>
            </a:extLst>
          </p:cNvPr>
          <p:cNvCxnSpPr/>
          <p:nvPr/>
        </p:nvCxnSpPr>
        <p:spPr>
          <a:xfrm>
            <a:off x="6862194" y="5394120"/>
            <a:ext cx="0" cy="453007"/>
          </a:xfrm>
          <a:prstGeom prst="straightConnector1">
            <a:avLst/>
          </a:prstGeom>
          <a:ln w="28575">
            <a:solidFill>
              <a:srgbClr val="FFFF00"/>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29FA2797-CB39-4F51-8B05-8C1D1E7299BE}"/>
              </a:ext>
            </a:extLst>
          </p:cNvPr>
          <p:cNvSpPr txBox="1"/>
          <p:nvPr/>
        </p:nvSpPr>
        <p:spPr>
          <a:xfrm>
            <a:off x="10294182" y="2593425"/>
            <a:ext cx="1665046" cy="584775"/>
          </a:xfrm>
          <a:prstGeom prst="rect">
            <a:avLst/>
          </a:prstGeom>
        </p:spPr>
        <p:style>
          <a:lnRef idx="3">
            <a:schemeClr val="lt1"/>
          </a:lnRef>
          <a:fillRef idx="1">
            <a:schemeClr val="dk1"/>
          </a:fillRef>
          <a:effectRef idx="1">
            <a:schemeClr val="dk1"/>
          </a:effectRef>
          <a:fontRef idx="minor">
            <a:schemeClr val="lt1"/>
          </a:fontRef>
        </p:style>
        <p:txBody>
          <a:bodyPr wrap="square" rtlCol="0">
            <a:spAutoFit/>
          </a:bodyPr>
          <a:lstStyle/>
          <a:p>
            <a:pPr algn="ctr"/>
            <a:r>
              <a:rPr lang="en-US" sz="1600" dirty="0"/>
              <a:t>Approval Needed</a:t>
            </a:r>
          </a:p>
        </p:txBody>
      </p:sp>
      <p:sp>
        <p:nvSpPr>
          <p:cNvPr id="16" name="TextBox 15">
            <a:extLst>
              <a:ext uri="{FF2B5EF4-FFF2-40B4-BE49-F238E27FC236}">
                <a16:creationId xmlns:a16="http://schemas.microsoft.com/office/drawing/2014/main" id="{206F58F1-2230-4B28-980E-2B5F34A93B0D}"/>
              </a:ext>
            </a:extLst>
          </p:cNvPr>
          <p:cNvSpPr txBox="1"/>
          <p:nvPr/>
        </p:nvSpPr>
        <p:spPr>
          <a:xfrm>
            <a:off x="5929003" y="5887522"/>
            <a:ext cx="1665046" cy="584775"/>
          </a:xfrm>
          <a:prstGeom prst="rect">
            <a:avLst/>
          </a:prstGeom>
        </p:spPr>
        <p:style>
          <a:lnRef idx="3">
            <a:schemeClr val="lt1"/>
          </a:lnRef>
          <a:fillRef idx="1">
            <a:schemeClr val="dk1"/>
          </a:fillRef>
          <a:effectRef idx="1">
            <a:schemeClr val="dk1"/>
          </a:effectRef>
          <a:fontRef idx="minor">
            <a:schemeClr val="lt1"/>
          </a:fontRef>
        </p:style>
        <p:txBody>
          <a:bodyPr wrap="square" rtlCol="0">
            <a:spAutoFit/>
          </a:bodyPr>
          <a:lstStyle/>
          <a:p>
            <a:pPr algn="ctr"/>
            <a:r>
              <a:rPr lang="en-US" sz="1600" dirty="0"/>
              <a:t>Actions Required</a:t>
            </a:r>
          </a:p>
        </p:txBody>
      </p:sp>
      <p:sp>
        <p:nvSpPr>
          <p:cNvPr id="10" name="Slide Number Placeholder 1">
            <a:extLst>
              <a:ext uri="{FF2B5EF4-FFF2-40B4-BE49-F238E27FC236}">
                <a16:creationId xmlns:a16="http://schemas.microsoft.com/office/drawing/2014/main" id="{1F9132A2-B3AF-4CFC-998E-1C9D40EF7D63}"/>
              </a:ext>
            </a:extLst>
          </p:cNvPr>
          <p:cNvSpPr>
            <a:spLocks noGrp="1"/>
          </p:cNvSpPr>
          <p:nvPr>
            <p:ph type="sldNum" sz="quarter" idx="12"/>
          </p:nvPr>
        </p:nvSpPr>
        <p:spPr>
          <a:xfrm>
            <a:off x="10674448" y="753228"/>
            <a:ext cx="1154151" cy="1090789"/>
          </a:xfrm>
        </p:spPr>
        <p:txBody>
          <a:bodyPr/>
          <a:lstStyle/>
          <a:p>
            <a:pPr>
              <a:defRPr/>
            </a:pPr>
            <a:fld id="{514F070A-708B-425D-9A48-AF0FE66B31DB}" type="slidenum">
              <a:rPr lang="en-US" smtClean="0"/>
              <a:pPr>
                <a:defRPr/>
              </a:pPr>
              <a:t>35</a:t>
            </a:fld>
            <a:endParaRPr lang="en-US" dirty="0"/>
          </a:p>
        </p:txBody>
      </p:sp>
    </p:spTree>
    <p:extLst>
      <p:ext uri="{BB962C8B-B14F-4D97-AF65-F5344CB8AC3E}">
        <p14:creationId xmlns:p14="http://schemas.microsoft.com/office/powerpoint/2010/main" val="27479841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Effect transition="in" filter="fade">
                                      <p:cBhvr>
                                        <p:cTn id="26" dur="500"/>
                                        <p:tgtEl>
                                          <p:spTgt spid="7"/>
                                        </p:tgtEl>
                                      </p:cBhvr>
                                    </p:animEffect>
                                  </p:childTnLst>
                                </p:cTn>
                              </p:par>
                              <p:par>
                                <p:cTn id="27" presetID="53" presetClass="entr" presetSubtype="16"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5" grpId="0" animBg="1"/>
      <p:bldP spid="1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System Structures</a:t>
            </a:r>
          </a:p>
        </p:txBody>
      </p:sp>
      <p:sp>
        <p:nvSpPr>
          <p:cNvPr id="4" name="Content Placeholder 3"/>
          <p:cNvSpPr>
            <a:spLocks noGrp="1"/>
          </p:cNvSpPr>
          <p:nvPr>
            <p:ph sz="quarter" idx="1"/>
          </p:nvPr>
        </p:nvSpPr>
        <p:spPr>
          <a:xfrm>
            <a:off x="2064582" y="2020552"/>
            <a:ext cx="8229600" cy="589620"/>
          </a:xfrm>
        </p:spPr>
        <p:txBody>
          <a:bodyPr/>
          <a:lstStyle/>
          <a:p>
            <a:r>
              <a:rPr lang="en-US" b="1" dirty="0">
                <a:solidFill>
                  <a:schemeClr val="tx2"/>
                </a:solidFill>
              </a:rPr>
              <a:t>Fund:</a:t>
            </a:r>
            <a:r>
              <a:rPr lang="en-US" dirty="0"/>
              <a:t> Basic unit of classification for agency monies</a:t>
            </a:r>
          </a:p>
        </p:txBody>
      </p:sp>
      <p:sp>
        <p:nvSpPr>
          <p:cNvPr id="5" name="Rectangle 3"/>
          <p:cNvSpPr txBox="1">
            <a:spLocks noChangeAspect="1" noChangeArrowheads="1"/>
          </p:cNvSpPr>
          <p:nvPr/>
        </p:nvSpPr>
        <p:spPr>
          <a:xfrm>
            <a:off x="2775357" y="2530273"/>
            <a:ext cx="6641285" cy="4220043"/>
          </a:xfrm>
          <a:prstGeom prst="rect">
            <a:avLst/>
          </a:prstGeom>
        </p:spPr>
        <p:style>
          <a:lnRef idx="3">
            <a:schemeClr val="lt1"/>
          </a:lnRef>
          <a:fillRef idx="1">
            <a:schemeClr val="accent1"/>
          </a:fillRef>
          <a:effectRef idx="1">
            <a:schemeClr val="accent1"/>
          </a:effectRef>
          <a:fontRef idx="minor">
            <a:schemeClr val="lt1"/>
          </a:fontRef>
        </p:style>
        <p:txBody>
          <a:bodyPr vert="horz">
            <a:normAutofit/>
          </a:bodyPr>
          <a:lstStyle>
            <a:lvl1pPr marL="274320" indent="-274320" algn="l" rtl="0" eaLnBrk="1" latinLnBrk="0" hangingPunct="1">
              <a:spcBef>
                <a:spcPts val="600"/>
              </a:spcBef>
              <a:buClr>
                <a:schemeClr val="accent1"/>
              </a:buClr>
              <a:buSzPct val="76000"/>
              <a:buFont typeface="Wingdings 3"/>
              <a:buChar char=""/>
              <a:defRPr kumimoji="0" sz="2800" kern="1200">
                <a:solidFill>
                  <a:schemeClr val="lt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400" kern="1200">
                <a:solidFill>
                  <a:schemeClr val="lt1"/>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lt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lt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lt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lt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lt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lt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lt1"/>
                </a:solidFill>
                <a:latin typeface="+mn-lt"/>
                <a:ea typeface="+mn-ea"/>
                <a:cs typeface="+mn-cs"/>
              </a:defRPr>
            </a:lvl9pPr>
          </a:lstStyle>
          <a:p>
            <a:pPr marL="533400" indent="-533400" algn="ctr">
              <a:lnSpc>
                <a:spcPct val="90000"/>
              </a:lnSpc>
              <a:buNone/>
            </a:pPr>
            <a:r>
              <a:rPr lang="en-US" sz="2400" u="sng" dirty="0">
                <a:solidFill>
                  <a:schemeClr val="bg1"/>
                </a:solidFill>
              </a:rPr>
              <a:t>Fund Classes</a:t>
            </a:r>
          </a:p>
          <a:p>
            <a:pPr marL="533400" indent="-533400">
              <a:lnSpc>
                <a:spcPct val="90000"/>
              </a:lnSpc>
              <a:buClr>
                <a:schemeClr val="bg1"/>
              </a:buClr>
              <a:buFont typeface="Wingdings" pitchFamily="2" charset="2"/>
              <a:buAutoNum type="arabicPeriod"/>
            </a:pPr>
            <a:r>
              <a:rPr lang="en-US" sz="2400" dirty="0">
                <a:solidFill>
                  <a:schemeClr val="bg1"/>
                </a:solidFill>
              </a:rPr>
              <a:t>1000 series	State General Fund</a:t>
            </a:r>
          </a:p>
          <a:p>
            <a:pPr marL="533400" indent="-533400">
              <a:lnSpc>
                <a:spcPct val="90000"/>
              </a:lnSpc>
              <a:buClr>
                <a:schemeClr val="bg1"/>
              </a:buClr>
              <a:buFont typeface="Wingdings" pitchFamily="2" charset="2"/>
              <a:buAutoNum type="arabicPeriod"/>
            </a:pPr>
            <a:r>
              <a:rPr lang="en-US" sz="2400" dirty="0">
                <a:solidFill>
                  <a:schemeClr val="bg1"/>
                </a:solidFill>
              </a:rPr>
              <a:t>2000 series	Special Revenue—State </a:t>
            </a:r>
          </a:p>
          <a:p>
            <a:pPr marL="533400" indent="-533400">
              <a:lnSpc>
                <a:spcPct val="90000"/>
              </a:lnSpc>
              <a:buClr>
                <a:schemeClr val="bg1"/>
              </a:buClr>
              <a:buFont typeface="Wingdings" pitchFamily="2" charset="2"/>
              <a:buAutoNum type="arabicPeriod"/>
            </a:pPr>
            <a:r>
              <a:rPr lang="en-US" sz="2400" dirty="0">
                <a:solidFill>
                  <a:schemeClr val="bg1"/>
                </a:solidFill>
              </a:rPr>
              <a:t>3000 series	Special Revenue—Federal </a:t>
            </a:r>
          </a:p>
          <a:p>
            <a:pPr marL="533400" indent="-533400">
              <a:lnSpc>
                <a:spcPct val="90000"/>
              </a:lnSpc>
              <a:buClr>
                <a:schemeClr val="bg1"/>
              </a:buClr>
              <a:buFont typeface="Wingdings" pitchFamily="2" charset="2"/>
              <a:buAutoNum type="arabicPeriod"/>
            </a:pPr>
            <a:r>
              <a:rPr lang="en-US" sz="2400" dirty="0">
                <a:solidFill>
                  <a:schemeClr val="bg1"/>
                </a:solidFill>
              </a:rPr>
              <a:t>4000 series	Highway</a:t>
            </a:r>
          </a:p>
          <a:p>
            <a:pPr marL="533400" indent="-533400">
              <a:lnSpc>
                <a:spcPct val="90000"/>
              </a:lnSpc>
              <a:buClr>
                <a:schemeClr val="bg1"/>
              </a:buClr>
              <a:buFont typeface="Wingdings" pitchFamily="2" charset="2"/>
              <a:buAutoNum type="arabicPeriod"/>
            </a:pPr>
            <a:r>
              <a:rPr lang="en-US" sz="2400" dirty="0">
                <a:solidFill>
                  <a:schemeClr val="bg1"/>
                </a:solidFill>
              </a:rPr>
              <a:t>5000 series	Enterprise</a:t>
            </a:r>
          </a:p>
          <a:p>
            <a:pPr marL="533400" indent="-533400">
              <a:lnSpc>
                <a:spcPct val="90000"/>
              </a:lnSpc>
              <a:buClr>
                <a:schemeClr val="bg1"/>
              </a:buClr>
              <a:buFont typeface="Wingdings" pitchFamily="2" charset="2"/>
              <a:buAutoNum type="arabicPeriod"/>
            </a:pPr>
            <a:r>
              <a:rPr lang="en-US" sz="2400" dirty="0">
                <a:solidFill>
                  <a:schemeClr val="bg1"/>
                </a:solidFill>
              </a:rPr>
              <a:t>6000 series	Intra-governmental Service</a:t>
            </a:r>
          </a:p>
          <a:p>
            <a:pPr marL="533400" indent="-533400">
              <a:lnSpc>
                <a:spcPct val="90000"/>
              </a:lnSpc>
              <a:buClr>
                <a:schemeClr val="bg1"/>
              </a:buClr>
              <a:buFont typeface="Wingdings" pitchFamily="2" charset="2"/>
              <a:buAutoNum type="arabicPeriod"/>
            </a:pPr>
            <a:r>
              <a:rPr lang="en-US" sz="2400" dirty="0">
                <a:solidFill>
                  <a:schemeClr val="bg1"/>
                </a:solidFill>
              </a:rPr>
              <a:t>7000 series	Trust</a:t>
            </a:r>
          </a:p>
          <a:p>
            <a:pPr marL="533400" indent="-533400">
              <a:lnSpc>
                <a:spcPct val="90000"/>
              </a:lnSpc>
              <a:buClr>
                <a:schemeClr val="bg1"/>
              </a:buClr>
              <a:buFont typeface="Wingdings" pitchFamily="2" charset="2"/>
              <a:buAutoNum type="arabicPeriod"/>
            </a:pPr>
            <a:r>
              <a:rPr lang="en-US" sz="2400" dirty="0">
                <a:solidFill>
                  <a:schemeClr val="bg1"/>
                </a:solidFill>
              </a:rPr>
              <a:t>8000 series	Capital</a:t>
            </a:r>
          </a:p>
          <a:p>
            <a:pPr marL="533400" indent="-533400">
              <a:lnSpc>
                <a:spcPct val="90000"/>
              </a:lnSpc>
              <a:buClr>
                <a:schemeClr val="bg1"/>
              </a:buClr>
              <a:buFont typeface="Wingdings" pitchFamily="2" charset="2"/>
              <a:buAutoNum type="arabicPeriod"/>
            </a:pPr>
            <a:r>
              <a:rPr lang="en-US" sz="2400" dirty="0">
                <a:solidFill>
                  <a:schemeClr val="bg1"/>
                </a:solidFill>
              </a:rPr>
              <a:t>9000 series	Clearing</a:t>
            </a:r>
          </a:p>
          <a:p>
            <a:pPr marL="533400" indent="-533400">
              <a:lnSpc>
                <a:spcPct val="90000"/>
              </a:lnSpc>
              <a:buNone/>
            </a:pPr>
            <a:endParaRPr lang="en-US" sz="2400" dirty="0">
              <a:solidFill>
                <a:schemeClr val="bg1"/>
              </a:solidFill>
            </a:endParaRPr>
          </a:p>
        </p:txBody>
      </p:sp>
      <p:sp>
        <p:nvSpPr>
          <p:cNvPr id="6" name="Slide Number Placeholder 5">
            <a:extLst>
              <a:ext uri="{FF2B5EF4-FFF2-40B4-BE49-F238E27FC236}">
                <a16:creationId xmlns:a16="http://schemas.microsoft.com/office/drawing/2014/main" id="{CDC64AD5-D9DF-49F3-8CB5-C46E5D83C2E7}"/>
              </a:ext>
            </a:extLst>
          </p:cNvPr>
          <p:cNvSpPr>
            <a:spLocks noGrp="1"/>
          </p:cNvSpPr>
          <p:nvPr>
            <p:ph type="sldNum" sz="quarter" idx="12"/>
          </p:nvPr>
        </p:nvSpPr>
        <p:spPr/>
        <p:txBody>
          <a:bodyPr/>
          <a:lstStyle/>
          <a:p>
            <a:pPr>
              <a:defRPr/>
            </a:pPr>
            <a:fld id="{4C31EAA6-A726-4130-9768-D883E0BF156E}" type="slidenum">
              <a:rPr lang="en-US" smtClean="0"/>
              <a:pPr>
                <a:defRPr/>
              </a:pPr>
              <a:t>36</a:t>
            </a:fld>
            <a:endParaRPr lang="en-US" dirty="0"/>
          </a:p>
        </p:txBody>
      </p:sp>
    </p:spTree>
    <p:extLst>
      <p:ext uri="{BB962C8B-B14F-4D97-AF65-F5344CB8AC3E}">
        <p14:creationId xmlns:p14="http://schemas.microsoft.com/office/powerpoint/2010/main" val="25228324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Reading an Account Number (SMART)</a:t>
            </a:r>
          </a:p>
        </p:txBody>
      </p:sp>
      <p:sp>
        <p:nvSpPr>
          <p:cNvPr id="5" name="Slide Number Placeholder 4">
            <a:extLst>
              <a:ext uri="{FF2B5EF4-FFF2-40B4-BE49-F238E27FC236}">
                <a16:creationId xmlns:a16="http://schemas.microsoft.com/office/drawing/2014/main" id="{FCAFB88D-BC25-4583-8886-C4E463A10917}"/>
              </a:ext>
            </a:extLst>
          </p:cNvPr>
          <p:cNvSpPr>
            <a:spLocks noGrp="1"/>
          </p:cNvSpPr>
          <p:nvPr>
            <p:ph type="sldNum" sz="quarter" idx="12"/>
          </p:nvPr>
        </p:nvSpPr>
        <p:spPr/>
        <p:txBody>
          <a:bodyPr/>
          <a:lstStyle/>
          <a:p>
            <a:pPr>
              <a:defRPr/>
            </a:pPr>
            <a:fld id="{4C31EAA6-A726-4130-9768-D883E0BF156E}" type="slidenum">
              <a:rPr lang="en-US" smtClean="0"/>
              <a:pPr>
                <a:defRPr/>
              </a:pPr>
              <a:t>37</a:t>
            </a:fld>
            <a:endParaRPr lang="en-US" dirty="0"/>
          </a:p>
        </p:txBody>
      </p:sp>
      <p:sp>
        <p:nvSpPr>
          <p:cNvPr id="15" name="Content Placeholder 10">
            <a:extLst>
              <a:ext uri="{FF2B5EF4-FFF2-40B4-BE49-F238E27FC236}">
                <a16:creationId xmlns:a16="http://schemas.microsoft.com/office/drawing/2014/main" id="{4A54853E-F968-4B8B-B1A1-628E0CD1B5EB}"/>
              </a:ext>
            </a:extLst>
          </p:cNvPr>
          <p:cNvSpPr>
            <a:spLocks noGrp="1" noChangeAspect="1"/>
          </p:cNvSpPr>
          <p:nvPr>
            <p:ph sz="half" idx="1"/>
          </p:nvPr>
        </p:nvSpPr>
        <p:spPr>
          <a:xfrm>
            <a:off x="3237392" y="3068960"/>
            <a:ext cx="5220580" cy="720080"/>
          </a:xfrm>
          <a:ln w="3175">
            <a:prstDash val="sysDot"/>
          </a:ln>
        </p:spPr>
        <p:style>
          <a:lnRef idx="2">
            <a:schemeClr val="dk1"/>
          </a:lnRef>
          <a:fillRef idx="1">
            <a:schemeClr val="lt1"/>
          </a:fillRef>
          <a:effectRef idx="0">
            <a:schemeClr val="dk1"/>
          </a:effectRef>
          <a:fontRef idx="minor">
            <a:schemeClr val="dk1"/>
          </a:fontRef>
        </p:style>
        <p:txBody>
          <a:bodyPr>
            <a:normAutofit fontScale="92500"/>
          </a:bodyPr>
          <a:lstStyle/>
          <a:p>
            <a:pPr marL="0" indent="0" algn="ctr">
              <a:buNone/>
            </a:pPr>
            <a:r>
              <a:rPr lang="en-US" dirty="0"/>
              <a:t>  </a:t>
            </a:r>
            <a:r>
              <a:rPr lang="en-US" sz="4000" dirty="0"/>
              <a:t>08200-1000-0103-2027</a:t>
            </a:r>
          </a:p>
        </p:txBody>
      </p:sp>
      <p:sp>
        <p:nvSpPr>
          <p:cNvPr id="16" name="TextBox 15">
            <a:extLst>
              <a:ext uri="{FF2B5EF4-FFF2-40B4-BE49-F238E27FC236}">
                <a16:creationId xmlns:a16="http://schemas.microsoft.com/office/drawing/2014/main" id="{7AE335D9-3BDC-45DB-A617-0B696309A7EC}"/>
              </a:ext>
            </a:extLst>
          </p:cNvPr>
          <p:cNvSpPr txBox="1"/>
          <p:nvPr/>
        </p:nvSpPr>
        <p:spPr>
          <a:xfrm>
            <a:off x="1980025" y="4697717"/>
            <a:ext cx="1693092" cy="400110"/>
          </a:xfrm>
          <a:prstGeom prst="rect">
            <a:avLst/>
          </a:prstGeom>
        </p:spPr>
        <p:style>
          <a:lnRef idx="3">
            <a:schemeClr val="lt1"/>
          </a:lnRef>
          <a:fillRef idx="1">
            <a:schemeClr val="accent1"/>
          </a:fillRef>
          <a:effectRef idx="1">
            <a:schemeClr val="accent1"/>
          </a:effectRef>
          <a:fontRef idx="minor">
            <a:schemeClr val="lt1"/>
          </a:fontRef>
        </p:style>
        <p:txBody>
          <a:bodyPr wrap="none" rtlCol="0">
            <a:spAutoFit/>
          </a:bodyPr>
          <a:lstStyle/>
          <a:p>
            <a:pPr algn="ctr"/>
            <a:r>
              <a:rPr lang="en-US" sz="2000" dirty="0"/>
              <a:t>Business Unit</a:t>
            </a:r>
          </a:p>
        </p:txBody>
      </p:sp>
      <p:sp>
        <p:nvSpPr>
          <p:cNvPr id="17" name="TextBox 16">
            <a:extLst>
              <a:ext uri="{FF2B5EF4-FFF2-40B4-BE49-F238E27FC236}">
                <a16:creationId xmlns:a16="http://schemas.microsoft.com/office/drawing/2014/main" id="{C4C6CE00-0F15-42C9-96BA-58B84300D62F}"/>
              </a:ext>
            </a:extLst>
          </p:cNvPr>
          <p:cNvSpPr txBox="1"/>
          <p:nvPr/>
        </p:nvSpPr>
        <p:spPr>
          <a:xfrm>
            <a:off x="3915020" y="4715449"/>
            <a:ext cx="1715534" cy="400110"/>
          </a:xfrm>
          <a:prstGeom prst="rect">
            <a:avLst/>
          </a:prstGeom>
        </p:spPr>
        <p:style>
          <a:lnRef idx="3">
            <a:schemeClr val="lt1"/>
          </a:lnRef>
          <a:fillRef idx="1">
            <a:schemeClr val="accent1"/>
          </a:fillRef>
          <a:effectRef idx="1">
            <a:schemeClr val="accent1"/>
          </a:effectRef>
          <a:fontRef idx="minor">
            <a:schemeClr val="lt1"/>
          </a:fontRef>
        </p:style>
        <p:txBody>
          <a:bodyPr wrap="none" rtlCol="0">
            <a:spAutoFit/>
          </a:bodyPr>
          <a:lstStyle/>
          <a:p>
            <a:pPr algn="ctr"/>
            <a:r>
              <a:rPr lang="en-US" sz="2000" dirty="0"/>
              <a:t>Fund Number</a:t>
            </a:r>
          </a:p>
        </p:txBody>
      </p:sp>
      <p:sp>
        <p:nvSpPr>
          <p:cNvPr id="18" name="TextBox 17">
            <a:extLst>
              <a:ext uri="{FF2B5EF4-FFF2-40B4-BE49-F238E27FC236}">
                <a16:creationId xmlns:a16="http://schemas.microsoft.com/office/drawing/2014/main" id="{BF434534-F3FE-41D7-AD7E-3554C53D75D3}"/>
              </a:ext>
            </a:extLst>
          </p:cNvPr>
          <p:cNvSpPr txBox="1"/>
          <p:nvPr/>
        </p:nvSpPr>
        <p:spPr>
          <a:xfrm>
            <a:off x="5792251" y="4707900"/>
            <a:ext cx="1539204" cy="400110"/>
          </a:xfrm>
          <a:prstGeom prst="rect">
            <a:avLst/>
          </a:prstGeom>
        </p:spPr>
        <p:style>
          <a:lnRef idx="3">
            <a:schemeClr val="lt1"/>
          </a:lnRef>
          <a:fillRef idx="1">
            <a:schemeClr val="accent1"/>
          </a:fillRef>
          <a:effectRef idx="1">
            <a:schemeClr val="accent1"/>
          </a:effectRef>
          <a:fontRef idx="minor">
            <a:schemeClr val="lt1"/>
          </a:fontRef>
        </p:style>
        <p:txBody>
          <a:bodyPr wrap="none" rtlCol="0">
            <a:spAutoFit/>
          </a:bodyPr>
          <a:lstStyle/>
          <a:p>
            <a:pPr algn="ctr"/>
            <a:r>
              <a:rPr lang="en-US" sz="2000" dirty="0"/>
              <a:t>Budget Unit</a:t>
            </a:r>
          </a:p>
        </p:txBody>
      </p:sp>
      <p:sp>
        <p:nvSpPr>
          <p:cNvPr id="19" name="TextBox 18">
            <a:extLst>
              <a:ext uri="{FF2B5EF4-FFF2-40B4-BE49-F238E27FC236}">
                <a16:creationId xmlns:a16="http://schemas.microsoft.com/office/drawing/2014/main" id="{3E51DD39-82E1-4346-8C10-C2079B7BE61C}"/>
              </a:ext>
            </a:extLst>
          </p:cNvPr>
          <p:cNvSpPr txBox="1"/>
          <p:nvPr/>
        </p:nvSpPr>
        <p:spPr>
          <a:xfrm>
            <a:off x="7602624" y="4702838"/>
            <a:ext cx="1980220" cy="400110"/>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en-US" sz="2000" dirty="0"/>
              <a:t>Budget Period</a:t>
            </a:r>
          </a:p>
        </p:txBody>
      </p:sp>
      <p:cxnSp>
        <p:nvCxnSpPr>
          <p:cNvPr id="20" name="Elbow Connector 5">
            <a:extLst>
              <a:ext uri="{FF2B5EF4-FFF2-40B4-BE49-F238E27FC236}">
                <a16:creationId xmlns:a16="http://schemas.microsoft.com/office/drawing/2014/main" id="{FCE9C3B4-08E6-491A-B6A4-C0ECEEC7B38C}"/>
              </a:ext>
            </a:extLst>
          </p:cNvPr>
          <p:cNvCxnSpPr>
            <a:stCxn id="16" idx="0"/>
            <a:endCxn id="15" idx="1"/>
          </p:cNvCxnSpPr>
          <p:nvPr/>
        </p:nvCxnSpPr>
        <p:spPr>
          <a:xfrm rot="5400000" flipH="1" flipV="1">
            <a:off x="2397624" y="3857950"/>
            <a:ext cx="1268717" cy="410821"/>
          </a:xfrm>
          <a:prstGeom prst="bentConnector2">
            <a:avLst/>
          </a:prstGeom>
          <a:ln>
            <a:tailEnd type="arrow"/>
          </a:ln>
        </p:spPr>
        <p:style>
          <a:lnRef idx="3">
            <a:schemeClr val="dk1"/>
          </a:lnRef>
          <a:fillRef idx="0">
            <a:schemeClr val="dk1"/>
          </a:fillRef>
          <a:effectRef idx="2">
            <a:schemeClr val="dk1"/>
          </a:effectRef>
          <a:fontRef idx="minor">
            <a:schemeClr val="tx1"/>
          </a:fontRef>
        </p:style>
      </p:cxnSp>
      <p:cxnSp>
        <p:nvCxnSpPr>
          <p:cNvPr id="21" name="Straight Arrow Connector 20">
            <a:extLst>
              <a:ext uri="{FF2B5EF4-FFF2-40B4-BE49-F238E27FC236}">
                <a16:creationId xmlns:a16="http://schemas.microsoft.com/office/drawing/2014/main" id="{B93CD985-D463-4C74-A6EE-3F52E61AC8E8}"/>
              </a:ext>
            </a:extLst>
          </p:cNvPr>
          <p:cNvCxnSpPr>
            <a:stCxn id="17" idx="0"/>
          </p:cNvCxnSpPr>
          <p:nvPr/>
        </p:nvCxnSpPr>
        <p:spPr>
          <a:xfrm flipV="1">
            <a:off x="4772787" y="3815753"/>
            <a:ext cx="572504" cy="89969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2" name="Straight Arrow Connector 21">
            <a:extLst>
              <a:ext uri="{FF2B5EF4-FFF2-40B4-BE49-F238E27FC236}">
                <a16:creationId xmlns:a16="http://schemas.microsoft.com/office/drawing/2014/main" id="{337DC39E-2265-4798-B67B-8846AD5D4F19}"/>
              </a:ext>
            </a:extLst>
          </p:cNvPr>
          <p:cNvCxnSpPr>
            <a:stCxn id="18" idx="0"/>
          </p:cNvCxnSpPr>
          <p:nvPr/>
        </p:nvCxnSpPr>
        <p:spPr>
          <a:xfrm flipV="1">
            <a:off x="6561853" y="3815752"/>
            <a:ext cx="0" cy="89214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3" name="Elbow Connector 23">
            <a:extLst>
              <a:ext uri="{FF2B5EF4-FFF2-40B4-BE49-F238E27FC236}">
                <a16:creationId xmlns:a16="http://schemas.microsoft.com/office/drawing/2014/main" id="{949A11EC-96BA-4C24-A699-70040CE8DCFC}"/>
              </a:ext>
            </a:extLst>
          </p:cNvPr>
          <p:cNvCxnSpPr>
            <a:stCxn id="19" idx="3"/>
            <a:endCxn id="15" idx="3"/>
          </p:cNvCxnSpPr>
          <p:nvPr/>
        </p:nvCxnSpPr>
        <p:spPr>
          <a:xfrm flipH="1" flipV="1">
            <a:off x="8457972" y="3429001"/>
            <a:ext cx="1124872" cy="1473893"/>
          </a:xfrm>
          <a:prstGeom prst="bentConnector3">
            <a:avLst>
              <a:gd name="adj1" fmla="val -20322"/>
            </a:avLst>
          </a:prstGeom>
          <a:ln>
            <a:tailEnd type="arrow"/>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6617613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A1BF0B52-6EE0-473A-A2BD-AB0230C912EB}"/>
              </a:ext>
            </a:extLst>
          </p:cNvPr>
          <p:cNvSpPr>
            <a:spLocks noGrp="1"/>
          </p:cNvSpPr>
          <p:nvPr>
            <p:ph type="title"/>
          </p:nvPr>
        </p:nvSpPr>
        <p:spPr/>
        <p:txBody>
          <a:bodyPr/>
          <a:lstStyle/>
          <a:p>
            <a:r>
              <a:rPr lang="en-US" dirty="0"/>
              <a:t>Chart of Accounts</a:t>
            </a:r>
          </a:p>
        </p:txBody>
      </p:sp>
      <p:sp>
        <p:nvSpPr>
          <p:cNvPr id="7" name="Slide Number Placeholder 4">
            <a:extLst>
              <a:ext uri="{FF2B5EF4-FFF2-40B4-BE49-F238E27FC236}">
                <a16:creationId xmlns:a16="http://schemas.microsoft.com/office/drawing/2014/main" id="{94C44743-D34C-46BC-8813-8E9AE65D301E}"/>
              </a:ext>
            </a:extLst>
          </p:cNvPr>
          <p:cNvSpPr>
            <a:spLocks noGrp="1"/>
          </p:cNvSpPr>
          <p:nvPr>
            <p:ph type="sldNum" sz="quarter" idx="12"/>
          </p:nvPr>
        </p:nvSpPr>
        <p:spPr/>
        <p:txBody>
          <a:bodyPr/>
          <a:lstStyle/>
          <a:p>
            <a:pPr>
              <a:defRPr/>
            </a:pPr>
            <a:fld id="{4C31EAA6-A726-4130-9768-D883E0BF156E}" type="slidenum">
              <a:rPr lang="en-US" smtClean="0"/>
              <a:pPr>
                <a:defRPr/>
              </a:pPr>
              <a:t>38</a:t>
            </a:fld>
            <a:endParaRPr lang="en-US" dirty="0"/>
          </a:p>
        </p:txBody>
      </p:sp>
      <p:graphicFrame>
        <p:nvGraphicFramePr>
          <p:cNvPr id="6" name="Table 5">
            <a:extLst>
              <a:ext uri="{FF2B5EF4-FFF2-40B4-BE49-F238E27FC236}">
                <a16:creationId xmlns:a16="http://schemas.microsoft.com/office/drawing/2014/main" id="{022039B0-9045-4F2D-B144-5AC230A0BAF7}"/>
              </a:ext>
            </a:extLst>
          </p:cNvPr>
          <p:cNvGraphicFramePr>
            <a:graphicFrameLocks noGrp="1"/>
          </p:cNvGraphicFramePr>
          <p:nvPr>
            <p:extLst>
              <p:ext uri="{D42A27DB-BD31-4B8C-83A1-F6EECF244321}">
                <p14:modId xmlns:p14="http://schemas.microsoft.com/office/powerpoint/2010/main" val="4141147796"/>
              </p:ext>
            </p:extLst>
          </p:nvPr>
        </p:nvGraphicFramePr>
        <p:xfrm>
          <a:off x="214603" y="2446228"/>
          <a:ext cx="11796774" cy="4214214"/>
        </p:xfrm>
        <a:graphic>
          <a:graphicData uri="http://schemas.openxmlformats.org/drawingml/2006/table">
            <a:tbl>
              <a:tblPr/>
              <a:tblGrid>
                <a:gridCol w="1440239">
                  <a:extLst>
                    <a:ext uri="{9D8B030D-6E8A-4147-A177-3AD203B41FA5}">
                      <a16:colId xmlns:a16="http://schemas.microsoft.com/office/drawing/2014/main" val="2072058044"/>
                    </a:ext>
                  </a:extLst>
                </a:gridCol>
                <a:gridCol w="550078">
                  <a:extLst>
                    <a:ext uri="{9D8B030D-6E8A-4147-A177-3AD203B41FA5}">
                      <a16:colId xmlns:a16="http://schemas.microsoft.com/office/drawing/2014/main" val="147255966"/>
                    </a:ext>
                  </a:extLst>
                </a:gridCol>
                <a:gridCol w="1372122">
                  <a:extLst>
                    <a:ext uri="{9D8B030D-6E8A-4147-A177-3AD203B41FA5}">
                      <a16:colId xmlns:a16="http://schemas.microsoft.com/office/drawing/2014/main" val="2670422620"/>
                    </a:ext>
                  </a:extLst>
                </a:gridCol>
                <a:gridCol w="728591">
                  <a:extLst>
                    <a:ext uri="{9D8B030D-6E8A-4147-A177-3AD203B41FA5}">
                      <a16:colId xmlns:a16="http://schemas.microsoft.com/office/drawing/2014/main" val="2632534207"/>
                    </a:ext>
                  </a:extLst>
                </a:gridCol>
                <a:gridCol w="1807358">
                  <a:extLst>
                    <a:ext uri="{9D8B030D-6E8A-4147-A177-3AD203B41FA5}">
                      <a16:colId xmlns:a16="http://schemas.microsoft.com/office/drawing/2014/main" val="4158256765"/>
                    </a:ext>
                  </a:extLst>
                </a:gridCol>
                <a:gridCol w="1152190">
                  <a:extLst>
                    <a:ext uri="{9D8B030D-6E8A-4147-A177-3AD203B41FA5}">
                      <a16:colId xmlns:a16="http://schemas.microsoft.com/office/drawing/2014/main" val="237713938"/>
                    </a:ext>
                  </a:extLst>
                </a:gridCol>
                <a:gridCol w="1214318">
                  <a:extLst>
                    <a:ext uri="{9D8B030D-6E8A-4147-A177-3AD203B41FA5}">
                      <a16:colId xmlns:a16="http://schemas.microsoft.com/office/drawing/2014/main" val="3569684282"/>
                    </a:ext>
                  </a:extLst>
                </a:gridCol>
                <a:gridCol w="1950439">
                  <a:extLst>
                    <a:ext uri="{9D8B030D-6E8A-4147-A177-3AD203B41FA5}">
                      <a16:colId xmlns:a16="http://schemas.microsoft.com/office/drawing/2014/main" val="120723153"/>
                    </a:ext>
                  </a:extLst>
                </a:gridCol>
                <a:gridCol w="1581439">
                  <a:extLst>
                    <a:ext uri="{9D8B030D-6E8A-4147-A177-3AD203B41FA5}">
                      <a16:colId xmlns:a16="http://schemas.microsoft.com/office/drawing/2014/main" val="3629146831"/>
                    </a:ext>
                  </a:extLst>
                </a:gridCol>
              </a:tblGrid>
              <a:tr h="197537">
                <a:tc>
                  <a:txBody>
                    <a:bodyPr/>
                    <a:lstStyle/>
                    <a:p>
                      <a:pPr algn="l" fontAlgn="b"/>
                      <a:r>
                        <a:rPr lang="en-US" sz="1200" b="0" i="0" u="none" strike="noStrike" dirty="0">
                          <a:solidFill>
                            <a:srgbClr val="000000"/>
                          </a:solidFill>
                          <a:effectLst/>
                          <a:latin typeface="Calibri" panose="020F0502020204030204" pitchFamily="34" charset="0"/>
                        </a:rPr>
                        <a:t> </a:t>
                      </a:r>
                    </a:p>
                  </a:txBody>
                  <a:tcPr marL="4604" marR="4604" marT="4604" marB="0" anchor="b">
                    <a:lnL>
                      <a:noFill/>
                    </a:lnL>
                    <a:lnR>
                      <a:noFill/>
                    </a:lnR>
                    <a:lnT>
                      <a:noFill/>
                    </a:lnT>
                    <a:lnB>
                      <a:noFill/>
                    </a:lnB>
                    <a:solidFill>
                      <a:srgbClr val="FFFFFF"/>
                    </a:solidFill>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4604" marR="4604" marT="4604" marB="0" anchor="b">
                    <a:lnL>
                      <a:noFill/>
                    </a:lnL>
                    <a:lnR>
                      <a:noFill/>
                    </a:lnR>
                    <a:lnT>
                      <a:noFill/>
                    </a:lnT>
                    <a:lnB>
                      <a:noFill/>
                    </a:lnB>
                    <a:solidFill>
                      <a:srgbClr val="FFFFFF"/>
                    </a:solidFill>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4604" marR="4604" marT="4604"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c rowSpan="2" gridSpan="3">
                  <a:txBody>
                    <a:bodyPr/>
                    <a:lstStyle/>
                    <a:p>
                      <a:pPr algn="ctr" fontAlgn="ctr"/>
                      <a:r>
                        <a:rPr lang="en-US" sz="2000" b="1" i="0" u="none" strike="noStrike" dirty="0">
                          <a:solidFill>
                            <a:srgbClr val="FFFFFF"/>
                          </a:solidFill>
                          <a:effectLst/>
                          <a:latin typeface="Calibri" panose="020F0502020204030204" pitchFamily="34" charset="0"/>
                        </a:rPr>
                        <a:t>ATTORNEY GENERAL</a:t>
                      </a:r>
                    </a:p>
                  </a:txBody>
                  <a:tcPr marL="4604" marR="4604" marT="460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rowSpan="2" hMerge="1">
                  <a:txBody>
                    <a:bodyPr/>
                    <a:lstStyle/>
                    <a:p>
                      <a:endParaRPr lang="en-US"/>
                    </a:p>
                  </a:txBody>
                  <a:tcPr/>
                </a:tc>
                <a:tc rowSpan="2" hMerge="1">
                  <a:txBody>
                    <a:bodyPr/>
                    <a:lstStyle/>
                    <a:p>
                      <a:endParaRPr lang="en-US"/>
                    </a:p>
                  </a:txBody>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4604" marR="4604" marT="4604" marB="0" anchor="b">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4604" marR="4604" marT="4604" marB="0" anchor="b">
                    <a:lnL>
                      <a:noFill/>
                    </a:lnL>
                    <a:lnR>
                      <a:noFill/>
                    </a:lnR>
                    <a:lnT>
                      <a:noFill/>
                    </a:lnT>
                    <a:lnB>
                      <a:noFill/>
                    </a:lnB>
                    <a:solidFill>
                      <a:srgbClr val="FFFFFF"/>
                    </a:solidFill>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4604" marR="4604" marT="4604" marB="0" anchor="b">
                    <a:lnL>
                      <a:noFill/>
                    </a:lnL>
                    <a:lnR>
                      <a:noFill/>
                    </a:lnR>
                    <a:lnT>
                      <a:noFill/>
                    </a:lnT>
                    <a:lnB>
                      <a:noFill/>
                    </a:lnB>
                    <a:solidFill>
                      <a:srgbClr val="FFFFFF"/>
                    </a:solidFill>
                  </a:tcPr>
                </a:tc>
                <a:extLst>
                  <a:ext uri="{0D108BD9-81ED-4DB2-BD59-A6C34878D82A}">
                    <a16:rowId xmlns:a16="http://schemas.microsoft.com/office/drawing/2014/main" val="676366865"/>
                  </a:ext>
                </a:extLst>
              </a:tr>
              <a:tr h="239057">
                <a:tc>
                  <a:txBody>
                    <a:bodyPr/>
                    <a:lstStyle/>
                    <a:p>
                      <a:pPr algn="l" fontAlgn="b"/>
                      <a:r>
                        <a:rPr lang="en-US" sz="1200" b="0" i="0" u="none" strike="noStrike" dirty="0">
                          <a:solidFill>
                            <a:srgbClr val="000000"/>
                          </a:solidFill>
                          <a:effectLst/>
                          <a:latin typeface="Calibri" panose="020F0502020204030204" pitchFamily="34" charset="0"/>
                        </a:rPr>
                        <a:t> </a:t>
                      </a:r>
                    </a:p>
                  </a:txBody>
                  <a:tcPr marL="4604" marR="4604" marT="4604"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4604" marR="4604" marT="4604" marB="0" anchor="b">
                    <a:lnL>
                      <a:noFill/>
                    </a:lnL>
                    <a:lnR>
                      <a:noFill/>
                    </a:lnR>
                    <a:lnT>
                      <a:noFill/>
                    </a:lnT>
                    <a:lnB>
                      <a:noFill/>
                    </a:lnB>
                    <a:solidFill>
                      <a:srgbClr val="FFFFFF"/>
                    </a:solidFill>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4604" marR="4604" marT="4604"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c gridSpan="3" vMerge="1">
                  <a:txBody>
                    <a:bodyPr/>
                    <a:lstStyle/>
                    <a:p>
                      <a:endParaRPr lang="en-US"/>
                    </a:p>
                  </a:txBody>
                  <a:tcPr/>
                </a:tc>
                <a:tc hMerge="1" vMerge="1">
                  <a:txBody>
                    <a:bodyPr/>
                    <a:lstStyle/>
                    <a:p>
                      <a:endParaRPr lang="en-US"/>
                    </a:p>
                  </a:txBody>
                  <a:tcPr/>
                </a:tc>
                <a:tc hMerge="1" vMerge="1">
                  <a:txBody>
                    <a:bodyPr/>
                    <a:lstStyle/>
                    <a:p>
                      <a:endParaRPr lang="en-US"/>
                    </a:p>
                  </a:txBody>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4604" marR="4604" marT="4604" marB="0" anchor="b">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4604" marR="4604" marT="4604" marB="0" anchor="b">
                    <a:lnL>
                      <a:noFill/>
                    </a:lnL>
                    <a:lnR>
                      <a:noFill/>
                    </a:lnR>
                    <a:lnT>
                      <a:noFill/>
                    </a:lnT>
                    <a:lnB>
                      <a:noFill/>
                    </a:lnB>
                    <a:solidFill>
                      <a:srgbClr val="FFFFFF"/>
                    </a:solidFill>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4604" marR="4604" marT="4604" marB="0" anchor="b">
                    <a:lnL>
                      <a:noFill/>
                    </a:lnL>
                    <a:lnR>
                      <a:noFill/>
                    </a:lnR>
                    <a:lnT>
                      <a:noFill/>
                    </a:lnT>
                    <a:lnB>
                      <a:noFill/>
                    </a:lnB>
                    <a:solidFill>
                      <a:srgbClr val="FFFFFF"/>
                    </a:solidFill>
                  </a:tcPr>
                </a:tc>
                <a:extLst>
                  <a:ext uri="{0D108BD9-81ED-4DB2-BD59-A6C34878D82A}">
                    <a16:rowId xmlns:a16="http://schemas.microsoft.com/office/drawing/2014/main" val="3166424098"/>
                  </a:ext>
                </a:extLst>
              </a:tr>
              <a:tr h="457838">
                <a:tc>
                  <a:txBody>
                    <a:bodyPr/>
                    <a:lstStyle/>
                    <a:p>
                      <a:pPr algn="ctr" fontAlgn="b"/>
                      <a:r>
                        <a:rPr lang="en-US" sz="1200" b="1" i="0" u="none" strike="noStrike" dirty="0">
                          <a:solidFill>
                            <a:srgbClr val="000000"/>
                          </a:solidFill>
                          <a:effectLst/>
                          <a:latin typeface="Arial" panose="020B0604020202020204" pitchFamily="34" charset="0"/>
                        </a:rPr>
                        <a:t>Chart of Accounts</a:t>
                      </a:r>
                    </a:p>
                  </a:txBody>
                  <a:tcPr marL="4604" marR="4604" marT="460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4604" marR="4604" marT="4604"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4604" marR="4604" marT="4604"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4604" marR="4604" marT="4604"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4604" marR="4604" marT="4604"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4604" marR="4604" marT="4604"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4604" marR="4604" marT="4604"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4604" marR="4604" marT="4604"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dirty="0">
                          <a:solidFill>
                            <a:srgbClr val="000000"/>
                          </a:solidFill>
                          <a:effectLst/>
                          <a:latin typeface="Calibri" panose="020F0502020204030204" pitchFamily="34" charset="0"/>
                        </a:rPr>
                        <a:t> </a:t>
                      </a:r>
                    </a:p>
                  </a:txBody>
                  <a:tcPr marL="4604" marR="4604" marT="4604"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148687782"/>
                  </a:ext>
                </a:extLst>
              </a:tr>
              <a:tr h="486567">
                <a:tc>
                  <a:txBody>
                    <a:bodyPr/>
                    <a:lstStyle/>
                    <a:p>
                      <a:pPr algn="ctr" fontAlgn="b"/>
                      <a:r>
                        <a:rPr lang="en-US" sz="1500" b="1" i="0" u="none" strike="noStrike" dirty="0">
                          <a:solidFill>
                            <a:srgbClr val="000000"/>
                          </a:solidFill>
                          <a:effectLst/>
                          <a:latin typeface="Arial" panose="020B0604020202020204" pitchFamily="34" charset="0"/>
                        </a:rPr>
                        <a:t>Business Unit</a:t>
                      </a:r>
                    </a:p>
                  </a:txBody>
                  <a:tcPr marL="4604" marR="4604" marT="46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b"/>
                      <a:r>
                        <a:rPr lang="en-US" sz="1500" b="1" i="0" u="none" strike="noStrike" dirty="0">
                          <a:solidFill>
                            <a:srgbClr val="000000"/>
                          </a:solidFill>
                          <a:effectLst/>
                          <a:latin typeface="Arial" panose="020B0604020202020204" pitchFamily="34" charset="0"/>
                        </a:rPr>
                        <a:t>Fund</a:t>
                      </a:r>
                    </a:p>
                  </a:txBody>
                  <a:tcPr marL="4604" marR="4604" marT="46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b"/>
                      <a:r>
                        <a:rPr lang="en-US" sz="1500" b="1" i="0" u="none" strike="noStrike" dirty="0">
                          <a:solidFill>
                            <a:srgbClr val="000000"/>
                          </a:solidFill>
                          <a:effectLst/>
                          <a:latin typeface="Arial" panose="020B0604020202020204" pitchFamily="34" charset="0"/>
                        </a:rPr>
                        <a:t>Fund Descr</a:t>
                      </a:r>
                    </a:p>
                  </a:txBody>
                  <a:tcPr marL="4604" marR="4604" marT="46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b"/>
                      <a:r>
                        <a:rPr lang="en-US" sz="1500" b="1" i="0" u="none" strike="noStrike" dirty="0">
                          <a:solidFill>
                            <a:srgbClr val="000000"/>
                          </a:solidFill>
                          <a:effectLst/>
                          <a:latin typeface="Arial" panose="020B0604020202020204" pitchFamily="34" charset="0"/>
                        </a:rPr>
                        <a:t>Bud Unit</a:t>
                      </a:r>
                    </a:p>
                  </a:txBody>
                  <a:tcPr marL="4604" marR="4604" marT="46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b"/>
                      <a:r>
                        <a:rPr lang="en-US" sz="1500" b="1" i="0" u="none" strike="noStrike" dirty="0">
                          <a:solidFill>
                            <a:srgbClr val="000000"/>
                          </a:solidFill>
                          <a:effectLst/>
                          <a:latin typeface="Arial" panose="020B0604020202020204" pitchFamily="34" charset="0"/>
                        </a:rPr>
                        <a:t>Bud Unit Descr</a:t>
                      </a:r>
                    </a:p>
                  </a:txBody>
                  <a:tcPr marL="4604" marR="4604" marT="46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b"/>
                      <a:r>
                        <a:rPr lang="en-US" sz="1500" b="1" i="0" u="none" strike="noStrike" dirty="0">
                          <a:solidFill>
                            <a:srgbClr val="000000"/>
                          </a:solidFill>
                          <a:effectLst/>
                          <a:latin typeface="Arial" panose="020B0604020202020204" pitchFamily="34" charset="0"/>
                        </a:rPr>
                        <a:t>Budget Period</a:t>
                      </a:r>
                    </a:p>
                  </a:txBody>
                  <a:tcPr marL="4604" marR="4604" marT="46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b"/>
                      <a:r>
                        <a:rPr lang="en-US" sz="1500" b="1" i="0" u="none" strike="noStrike" dirty="0">
                          <a:solidFill>
                            <a:srgbClr val="000000"/>
                          </a:solidFill>
                          <a:effectLst/>
                          <a:latin typeface="Arial" panose="020B0604020202020204" pitchFamily="34" charset="0"/>
                        </a:rPr>
                        <a:t>Approp Type</a:t>
                      </a:r>
                    </a:p>
                  </a:txBody>
                  <a:tcPr marL="4604" marR="4604" marT="46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b"/>
                      <a:r>
                        <a:rPr lang="en-US" sz="1500" b="1" i="0" u="none" strike="noStrike" dirty="0">
                          <a:solidFill>
                            <a:srgbClr val="000000"/>
                          </a:solidFill>
                          <a:effectLst/>
                          <a:latin typeface="Arial" panose="020B0604020202020204" pitchFamily="34" charset="0"/>
                        </a:rPr>
                        <a:t>Appropriation/</a:t>
                      </a:r>
                    </a:p>
                    <a:p>
                      <a:pPr algn="ctr" fontAlgn="b"/>
                      <a:r>
                        <a:rPr lang="en-US" sz="1500" b="1" i="0" u="none" strike="noStrike" dirty="0">
                          <a:solidFill>
                            <a:srgbClr val="000000"/>
                          </a:solidFill>
                          <a:effectLst/>
                          <a:latin typeface="Arial" panose="020B0604020202020204" pitchFamily="34" charset="0"/>
                        </a:rPr>
                        <a:t>Limitation</a:t>
                      </a:r>
                    </a:p>
                  </a:txBody>
                  <a:tcPr marL="4604" marR="4604" marT="46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b"/>
                      <a:r>
                        <a:rPr lang="en-US" sz="1500" b="1" i="0" u="none" strike="noStrike" dirty="0">
                          <a:solidFill>
                            <a:srgbClr val="000000"/>
                          </a:solidFill>
                          <a:effectLst/>
                          <a:latin typeface="Arial" panose="020B0604020202020204" pitchFamily="34" charset="0"/>
                        </a:rPr>
                        <a:t>CF_ATTRIB_VALUE</a:t>
                      </a:r>
                    </a:p>
                  </a:txBody>
                  <a:tcPr marL="4604" marR="4604" marT="46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extLst>
                  <a:ext uri="{0D108BD9-81ED-4DB2-BD59-A6C34878D82A}">
                    <a16:rowId xmlns:a16="http://schemas.microsoft.com/office/drawing/2014/main" val="897637114"/>
                  </a:ext>
                </a:extLst>
              </a:tr>
              <a:tr h="457838">
                <a:tc>
                  <a:txBody>
                    <a:bodyPr/>
                    <a:lstStyle/>
                    <a:p>
                      <a:pPr algn="l" fontAlgn="b"/>
                      <a:r>
                        <a:rPr lang="en-US" sz="1500" b="0" i="0" u="none" strike="noStrike" dirty="0">
                          <a:solidFill>
                            <a:srgbClr val="000000"/>
                          </a:solidFill>
                          <a:effectLst/>
                          <a:latin typeface="Calibri" panose="020F0502020204030204" pitchFamily="34" charset="0"/>
                        </a:rPr>
                        <a:t>08200</a:t>
                      </a:r>
                    </a:p>
                  </a:txBody>
                  <a:tcPr marL="4604" marR="4604" marT="4604" marB="0" anchor="b">
                    <a:lnL>
                      <a:noFill/>
                    </a:lnL>
                    <a:lnR>
                      <a:noFill/>
                    </a:lnR>
                    <a:lnT w="6350" cap="flat" cmpd="sng" algn="ctr">
                      <a:solidFill>
                        <a:srgbClr val="000000"/>
                      </a:solidFill>
                      <a:prstDash val="solid"/>
                      <a:round/>
                      <a:headEnd type="none" w="med" len="med"/>
                      <a:tailEnd type="none" w="med" len="med"/>
                    </a:lnT>
                    <a:lnB>
                      <a:noFill/>
                    </a:lnB>
                    <a:solidFill>
                      <a:srgbClr val="D9E1F2"/>
                    </a:solidFill>
                  </a:tcPr>
                </a:tc>
                <a:tc>
                  <a:txBody>
                    <a:bodyPr/>
                    <a:lstStyle/>
                    <a:p>
                      <a:pPr algn="l" fontAlgn="b"/>
                      <a:r>
                        <a:rPr lang="en-US" sz="1500" b="0" i="0" u="none" strike="noStrike" dirty="0">
                          <a:solidFill>
                            <a:srgbClr val="000000"/>
                          </a:solidFill>
                          <a:effectLst/>
                          <a:latin typeface="Calibri" panose="020F0502020204030204" pitchFamily="34" charset="0"/>
                        </a:rPr>
                        <a:t>1000</a:t>
                      </a:r>
                    </a:p>
                  </a:txBody>
                  <a:tcPr marL="4604" marR="4604" marT="4604" marB="0" anchor="b">
                    <a:lnL>
                      <a:noFill/>
                    </a:lnL>
                    <a:lnR>
                      <a:noFill/>
                    </a:lnR>
                    <a:lnT w="6350" cap="flat" cmpd="sng" algn="ctr">
                      <a:solidFill>
                        <a:srgbClr val="000000"/>
                      </a:solidFill>
                      <a:prstDash val="solid"/>
                      <a:round/>
                      <a:headEnd type="none" w="med" len="med"/>
                      <a:tailEnd type="none" w="med" len="med"/>
                    </a:lnT>
                    <a:lnB>
                      <a:noFill/>
                    </a:lnB>
                    <a:solidFill>
                      <a:srgbClr val="D9E1F2"/>
                    </a:solidFill>
                  </a:tcPr>
                </a:tc>
                <a:tc>
                  <a:txBody>
                    <a:bodyPr/>
                    <a:lstStyle/>
                    <a:p>
                      <a:pPr algn="l" fontAlgn="b"/>
                      <a:r>
                        <a:rPr lang="en-US" sz="1200" b="0" i="0" u="none" strike="noStrike" dirty="0">
                          <a:solidFill>
                            <a:srgbClr val="000000"/>
                          </a:solidFill>
                          <a:effectLst/>
                          <a:latin typeface="Calibri" panose="020F0502020204030204" pitchFamily="34" charset="0"/>
                        </a:rPr>
                        <a:t>STATE GENERAL FUND</a:t>
                      </a:r>
                    </a:p>
                  </a:txBody>
                  <a:tcPr marL="4604" marR="4604" marT="4604" marB="0" anchor="b">
                    <a:lnL>
                      <a:noFill/>
                    </a:lnL>
                    <a:lnR>
                      <a:noFill/>
                    </a:lnR>
                    <a:lnT w="6350" cap="flat" cmpd="sng" algn="ctr">
                      <a:solidFill>
                        <a:srgbClr val="000000"/>
                      </a:solidFill>
                      <a:prstDash val="solid"/>
                      <a:round/>
                      <a:headEnd type="none" w="med" len="med"/>
                      <a:tailEnd type="none" w="med" len="med"/>
                    </a:lnT>
                    <a:lnB>
                      <a:noFill/>
                    </a:lnB>
                    <a:solidFill>
                      <a:srgbClr val="D9E1F2"/>
                    </a:solidFill>
                  </a:tcPr>
                </a:tc>
                <a:tc>
                  <a:txBody>
                    <a:bodyPr/>
                    <a:lstStyle/>
                    <a:p>
                      <a:pPr algn="l" fontAlgn="b"/>
                      <a:r>
                        <a:rPr lang="en-US" sz="1500" b="0" i="0" u="none" strike="noStrike" dirty="0">
                          <a:solidFill>
                            <a:srgbClr val="000000"/>
                          </a:solidFill>
                          <a:effectLst/>
                          <a:latin typeface="Calibri" panose="020F0502020204030204" pitchFamily="34" charset="0"/>
                        </a:rPr>
                        <a:t>0040</a:t>
                      </a:r>
                    </a:p>
                  </a:txBody>
                  <a:tcPr marL="4604" marR="4604" marT="4604" marB="0" anchor="b">
                    <a:lnL>
                      <a:noFill/>
                    </a:lnL>
                    <a:lnR>
                      <a:noFill/>
                    </a:lnR>
                    <a:lnT w="6350" cap="flat" cmpd="sng" algn="ctr">
                      <a:solidFill>
                        <a:srgbClr val="000000"/>
                      </a:solidFill>
                      <a:prstDash val="solid"/>
                      <a:round/>
                      <a:headEnd type="none" w="med" len="med"/>
                      <a:tailEnd type="none" w="med" len="med"/>
                    </a:lnT>
                    <a:lnB>
                      <a:noFill/>
                    </a:lnB>
                    <a:solidFill>
                      <a:srgbClr val="D9E1F2"/>
                    </a:solidFill>
                  </a:tcPr>
                </a:tc>
                <a:tc>
                  <a:txBody>
                    <a:bodyPr/>
                    <a:lstStyle/>
                    <a:p>
                      <a:pPr algn="l" fontAlgn="b"/>
                      <a:r>
                        <a:rPr lang="en-US" sz="1500" b="0" i="0" u="none" strike="noStrike" dirty="0">
                          <a:solidFill>
                            <a:srgbClr val="000000"/>
                          </a:solidFill>
                          <a:effectLst/>
                          <a:latin typeface="Calibri" panose="020F0502020204030204" pitchFamily="34" charset="0"/>
                        </a:rPr>
                        <a:t>LITIGATION COSTS</a:t>
                      </a:r>
                    </a:p>
                  </a:txBody>
                  <a:tcPr marL="4604" marR="4604" marT="4604" marB="0" anchor="b">
                    <a:lnL>
                      <a:noFill/>
                    </a:lnL>
                    <a:lnR>
                      <a:noFill/>
                    </a:lnR>
                    <a:lnT w="6350" cap="flat" cmpd="sng" algn="ctr">
                      <a:solidFill>
                        <a:srgbClr val="000000"/>
                      </a:solidFill>
                      <a:prstDash val="solid"/>
                      <a:round/>
                      <a:headEnd type="none" w="med" len="med"/>
                      <a:tailEnd type="none" w="med" len="med"/>
                    </a:lnT>
                    <a:lnB>
                      <a:noFill/>
                    </a:lnB>
                    <a:solidFill>
                      <a:srgbClr val="D9E1F2"/>
                    </a:solidFill>
                  </a:tcPr>
                </a:tc>
                <a:tc>
                  <a:txBody>
                    <a:bodyPr/>
                    <a:lstStyle/>
                    <a:p>
                      <a:pPr algn="l" fontAlgn="b"/>
                      <a:r>
                        <a:rPr lang="en-US" sz="1500" b="0" i="0" u="none" strike="noStrike" dirty="0">
                          <a:solidFill>
                            <a:srgbClr val="000000"/>
                          </a:solidFill>
                          <a:effectLst/>
                          <a:latin typeface="Calibri" panose="020F0502020204030204" pitchFamily="34" charset="0"/>
                        </a:rPr>
                        <a:t>2027</a:t>
                      </a:r>
                    </a:p>
                  </a:txBody>
                  <a:tcPr marL="4604" marR="4604" marT="4604" marB="0" anchor="b">
                    <a:lnL>
                      <a:noFill/>
                    </a:lnL>
                    <a:lnR>
                      <a:noFill/>
                    </a:lnR>
                    <a:lnT w="6350" cap="flat" cmpd="sng" algn="ctr">
                      <a:solidFill>
                        <a:srgbClr val="000000"/>
                      </a:solidFill>
                      <a:prstDash val="solid"/>
                      <a:round/>
                      <a:headEnd type="none" w="med" len="med"/>
                      <a:tailEnd type="none" w="med" len="med"/>
                    </a:lnT>
                    <a:lnB>
                      <a:noFill/>
                    </a:lnB>
                    <a:solidFill>
                      <a:srgbClr val="D9E1F2"/>
                    </a:solidFill>
                  </a:tcPr>
                </a:tc>
                <a:tc>
                  <a:txBody>
                    <a:bodyPr/>
                    <a:lstStyle/>
                    <a:p>
                      <a:pPr algn="l" fontAlgn="b"/>
                      <a:r>
                        <a:rPr lang="en-US" sz="1500" b="0" i="0" u="none" strike="noStrike" dirty="0">
                          <a:solidFill>
                            <a:srgbClr val="000000"/>
                          </a:solidFill>
                          <a:effectLst/>
                          <a:latin typeface="Calibri" panose="020F0502020204030204" pitchFamily="34" charset="0"/>
                        </a:rPr>
                        <a:t>APPROPRIATED</a:t>
                      </a:r>
                    </a:p>
                  </a:txBody>
                  <a:tcPr marL="4604" marR="4604" marT="4604" marB="0" anchor="b">
                    <a:lnL>
                      <a:noFill/>
                    </a:lnL>
                    <a:lnR>
                      <a:noFill/>
                    </a:lnR>
                    <a:lnT w="6350" cap="flat" cmpd="sng" algn="ctr">
                      <a:solidFill>
                        <a:srgbClr val="000000"/>
                      </a:solidFill>
                      <a:prstDash val="solid"/>
                      <a:round/>
                      <a:headEnd type="none" w="med" len="med"/>
                      <a:tailEnd type="none" w="med" len="med"/>
                    </a:lnT>
                    <a:lnB>
                      <a:noFill/>
                    </a:lnB>
                    <a:solidFill>
                      <a:srgbClr val="D9E1F2"/>
                    </a:solidFill>
                  </a:tcPr>
                </a:tc>
                <a:tc>
                  <a:txBody>
                    <a:bodyPr/>
                    <a:lstStyle/>
                    <a:p>
                      <a:pPr algn="r" fontAlgn="b"/>
                      <a:r>
                        <a:rPr lang="en-US" sz="1500" b="0" i="0" u="none" strike="noStrike" dirty="0">
                          <a:solidFill>
                            <a:srgbClr val="000000"/>
                          </a:solidFill>
                          <a:effectLst/>
                          <a:latin typeface="Calibri" panose="020F0502020204030204" pitchFamily="34" charset="0"/>
                        </a:rPr>
                        <a:t>78000</a:t>
                      </a:r>
                    </a:p>
                  </a:txBody>
                  <a:tcPr marL="4604" marR="4604" marT="4604" marB="0" anchor="b">
                    <a:lnL>
                      <a:noFill/>
                    </a:lnL>
                    <a:lnR>
                      <a:noFill/>
                    </a:lnR>
                    <a:lnT w="6350" cap="flat" cmpd="sng" algn="ctr">
                      <a:solidFill>
                        <a:srgbClr val="000000"/>
                      </a:solidFill>
                      <a:prstDash val="solid"/>
                      <a:round/>
                      <a:headEnd type="none" w="med" len="med"/>
                      <a:tailEnd type="none" w="med" len="med"/>
                    </a:lnT>
                    <a:lnB>
                      <a:noFill/>
                    </a:lnB>
                    <a:solidFill>
                      <a:srgbClr val="D9E1F2"/>
                    </a:solidFill>
                  </a:tcPr>
                </a:tc>
                <a:tc>
                  <a:txBody>
                    <a:bodyPr/>
                    <a:lstStyle/>
                    <a:p>
                      <a:pPr algn="l" fontAlgn="b"/>
                      <a:r>
                        <a:rPr lang="en-US" sz="1500" b="0" i="0" u="none" strike="noStrike" dirty="0">
                          <a:solidFill>
                            <a:srgbClr val="000000"/>
                          </a:solidFill>
                          <a:effectLst/>
                          <a:latin typeface="Calibri" panose="020F0502020204030204" pitchFamily="34" charset="0"/>
                        </a:rPr>
                        <a:t> </a:t>
                      </a:r>
                    </a:p>
                  </a:txBody>
                  <a:tcPr marL="4604" marR="4604" marT="4604" marB="0" anchor="b">
                    <a:lnL>
                      <a:noFill/>
                    </a:lnL>
                    <a:lnR>
                      <a:noFill/>
                    </a:lnR>
                    <a:lnT w="6350" cap="flat" cmpd="sng" algn="ctr">
                      <a:solidFill>
                        <a:srgbClr val="000000"/>
                      </a:solidFill>
                      <a:prstDash val="solid"/>
                      <a:round/>
                      <a:headEnd type="none" w="med" len="med"/>
                      <a:tailEnd type="none" w="med" len="med"/>
                    </a:lnT>
                    <a:lnB>
                      <a:noFill/>
                    </a:lnB>
                    <a:solidFill>
                      <a:srgbClr val="D9E1F2"/>
                    </a:solidFill>
                  </a:tcPr>
                </a:tc>
                <a:extLst>
                  <a:ext uri="{0D108BD9-81ED-4DB2-BD59-A6C34878D82A}">
                    <a16:rowId xmlns:a16="http://schemas.microsoft.com/office/drawing/2014/main" val="709050290"/>
                  </a:ext>
                </a:extLst>
              </a:tr>
              <a:tr h="457838">
                <a:tc>
                  <a:txBody>
                    <a:bodyPr/>
                    <a:lstStyle/>
                    <a:p>
                      <a:pPr algn="l" fontAlgn="b"/>
                      <a:r>
                        <a:rPr lang="en-US" sz="1500" b="0" i="0" u="none" strike="noStrike" dirty="0">
                          <a:solidFill>
                            <a:srgbClr val="000000"/>
                          </a:solidFill>
                          <a:effectLst/>
                          <a:latin typeface="Calibri" panose="020F0502020204030204" pitchFamily="34" charset="0"/>
                        </a:rPr>
                        <a:t>08200</a:t>
                      </a:r>
                    </a:p>
                  </a:txBody>
                  <a:tcPr marL="4604" marR="4604" marT="4604" marB="0" anchor="b">
                    <a:lnL>
                      <a:noFill/>
                    </a:lnL>
                    <a:lnR>
                      <a:noFill/>
                    </a:lnR>
                    <a:lnT>
                      <a:noFill/>
                    </a:lnT>
                    <a:lnB>
                      <a:noFill/>
                    </a:lnB>
                    <a:solidFill>
                      <a:srgbClr val="B4C6E7"/>
                    </a:solidFill>
                  </a:tcPr>
                </a:tc>
                <a:tc>
                  <a:txBody>
                    <a:bodyPr/>
                    <a:lstStyle/>
                    <a:p>
                      <a:pPr algn="l" fontAlgn="b"/>
                      <a:r>
                        <a:rPr lang="en-US" sz="1500" b="0" i="0" u="none" strike="noStrike" dirty="0">
                          <a:solidFill>
                            <a:srgbClr val="000000"/>
                          </a:solidFill>
                          <a:effectLst/>
                          <a:latin typeface="Calibri" panose="020F0502020204030204" pitchFamily="34" charset="0"/>
                        </a:rPr>
                        <a:t>1000</a:t>
                      </a:r>
                    </a:p>
                  </a:txBody>
                  <a:tcPr marL="4604" marR="4604" marT="4604" marB="0" anchor="b">
                    <a:lnL>
                      <a:noFill/>
                    </a:lnL>
                    <a:lnR>
                      <a:noFill/>
                    </a:lnR>
                    <a:lnT>
                      <a:noFill/>
                    </a:lnT>
                    <a:lnB>
                      <a:noFill/>
                    </a:lnB>
                    <a:solidFill>
                      <a:srgbClr val="B4C6E7"/>
                    </a:solidFill>
                  </a:tcPr>
                </a:tc>
                <a:tc>
                  <a:txBody>
                    <a:bodyPr/>
                    <a:lstStyle/>
                    <a:p>
                      <a:pPr algn="l" fontAlgn="b"/>
                      <a:r>
                        <a:rPr lang="en-US" sz="1200" b="0" i="0" u="none" strike="noStrike" dirty="0">
                          <a:solidFill>
                            <a:srgbClr val="000000"/>
                          </a:solidFill>
                          <a:effectLst/>
                          <a:latin typeface="Calibri" panose="020F0502020204030204" pitchFamily="34" charset="0"/>
                        </a:rPr>
                        <a:t>STATE GENERAL FUND</a:t>
                      </a:r>
                    </a:p>
                  </a:txBody>
                  <a:tcPr marL="4604" marR="4604" marT="4604" marB="0" anchor="b">
                    <a:lnL>
                      <a:noFill/>
                    </a:lnL>
                    <a:lnR>
                      <a:noFill/>
                    </a:lnR>
                    <a:lnT>
                      <a:noFill/>
                    </a:lnT>
                    <a:lnB>
                      <a:noFill/>
                    </a:lnB>
                    <a:solidFill>
                      <a:srgbClr val="B4C6E7"/>
                    </a:solidFill>
                  </a:tcPr>
                </a:tc>
                <a:tc>
                  <a:txBody>
                    <a:bodyPr/>
                    <a:lstStyle/>
                    <a:p>
                      <a:pPr algn="l" fontAlgn="b"/>
                      <a:r>
                        <a:rPr lang="en-US" sz="1500" b="0" i="0" u="none" strike="noStrike" dirty="0">
                          <a:solidFill>
                            <a:srgbClr val="000000"/>
                          </a:solidFill>
                          <a:effectLst/>
                          <a:latin typeface="Calibri" panose="020F0502020204030204" pitchFamily="34" charset="0"/>
                        </a:rPr>
                        <a:t>0040</a:t>
                      </a:r>
                    </a:p>
                  </a:txBody>
                  <a:tcPr marL="4604" marR="4604" marT="4604" marB="0" anchor="b">
                    <a:lnL>
                      <a:noFill/>
                    </a:lnL>
                    <a:lnR>
                      <a:noFill/>
                    </a:lnR>
                    <a:lnT>
                      <a:noFill/>
                    </a:lnT>
                    <a:lnB>
                      <a:noFill/>
                    </a:lnB>
                    <a:solidFill>
                      <a:srgbClr val="B4C6E7"/>
                    </a:solidFill>
                  </a:tcPr>
                </a:tc>
                <a:tc>
                  <a:txBody>
                    <a:bodyPr/>
                    <a:lstStyle/>
                    <a:p>
                      <a:pPr algn="l" fontAlgn="b"/>
                      <a:r>
                        <a:rPr lang="en-US" sz="1500" b="0" i="0" u="none" strike="noStrike" dirty="0">
                          <a:solidFill>
                            <a:srgbClr val="000000"/>
                          </a:solidFill>
                          <a:effectLst/>
                          <a:latin typeface="Calibri" panose="020F0502020204030204" pitchFamily="34" charset="0"/>
                        </a:rPr>
                        <a:t>LITIGATION COSTS</a:t>
                      </a:r>
                    </a:p>
                  </a:txBody>
                  <a:tcPr marL="4604" marR="4604" marT="4604" marB="0" anchor="b">
                    <a:lnL>
                      <a:noFill/>
                    </a:lnL>
                    <a:lnR>
                      <a:noFill/>
                    </a:lnR>
                    <a:lnT>
                      <a:noFill/>
                    </a:lnT>
                    <a:lnB>
                      <a:noFill/>
                    </a:lnB>
                    <a:solidFill>
                      <a:srgbClr val="B4C6E7"/>
                    </a:solidFill>
                  </a:tcPr>
                </a:tc>
                <a:tc>
                  <a:txBody>
                    <a:bodyPr/>
                    <a:lstStyle/>
                    <a:p>
                      <a:pPr algn="l" fontAlgn="b"/>
                      <a:r>
                        <a:rPr lang="en-US" sz="1500" b="0" i="0" u="none" strike="noStrike" dirty="0">
                          <a:solidFill>
                            <a:srgbClr val="000000"/>
                          </a:solidFill>
                          <a:effectLst/>
                          <a:latin typeface="Calibri" panose="020F0502020204030204" pitchFamily="34" charset="0"/>
                        </a:rPr>
                        <a:t>2027</a:t>
                      </a:r>
                    </a:p>
                  </a:txBody>
                  <a:tcPr marL="4604" marR="4604" marT="4604" marB="0" anchor="b">
                    <a:lnL>
                      <a:noFill/>
                    </a:lnL>
                    <a:lnR>
                      <a:noFill/>
                    </a:lnR>
                    <a:lnT>
                      <a:noFill/>
                    </a:lnT>
                    <a:lnB>
                      <a:noFill/>
                    </a:lnB>
                    <a:solidFill>
                      <a:srgbClr val="B4C6E7"/>
                    </a:solidFill>
                  </a:tcPr>
                </a:tc>
                <a:tc>
                  <a:txBody>
                    <a:bodyPr/>
                    <a:lstStyle/>
                    <a:p>
                      <a:pPr algn="l" fontAlgn="b"/>
                      <a:r>
                        <a:rPr lang="en-US" sz="1500" b="0" i="0" u="none" strike="noStrike" dirty="0">
                          <a:solidFill>
                            <a:srgbClr val="000000"/>
                          </a:solidFill>
                          <a:effectLst/>
                          <a:latin typeface="Calibri" panose="020F0502020204030204" pitchFamily="34" charset="0"/>
                        </a:rPr>
                        <a:t>CIT-SESS 2021</a:t>
                      </a:r>
                    </a:p>
                  </a:txBody>
                  <a:tcPr marL="4604" marR="4604" marT="4604" marB="0" anchor="b">
                    <a:lnL>
                      <a:noFill/>
                    </a:lnL>
                    <a:lnR>
                      <a:noFill/>
                    </a:lnR>
                    <a:lnT>
                      <a:noFill/>
                    </a:lnT>
                    <a:lnB>
                      <a:noFill/>
                    </a:lnB>
                    <a:solidFill>
                      <a:srgbClr val="B4C6E7"/>
                    </a:solidFill>
                  </a:tcPr>
                </a:tc>
                <a:tc>
                  <a:txBody>
                    <a:bodyPr/>
                    <a:lstStyle/>
                    <a:p>
                      <a:pPr algn="r" fontAlgn="b"/>
                      <a:r>
                        <a:rPr lang="en-US" sz="1500" b="0" i="0" u="none" strike="noStrike" dirty="0">
                          <a:solidFill>
                            <a:srgbClr val="000000"/>
                          </a:solidFill>
                          <a:effectLst/>
                          <a:latin typeface="Calibri" panose="020F0502020204030204" pitchFamily="34" charset="0"/>
                        </a:rPr>
                        <a:t>0</a:t>
                      </a:r>
                    </a:p>
                  </a:txBody>
                  <a:tcPr marL="4604" marR="4604" marT="4604" marB="0" anchor="b">
                    <a:lnL>
                      <a:noFill/>
                    </a:lnL>
                    <a:lnR>
                      <a:noFill/>
                    </a:lnR>
                    <a:lnT>
                      <a:noFill/>
                    </a:lnT>
                    <a:lnB>
                      <a:noFill/>
                    </a:lnB>
                    <a:solidFill>
                      <a:srgbClr val="B4C6E7"/>
                    </a:solidFill>
                  </a:tcPr>
                </a:tc>
                <a:tc>
                  <a:txBody>
                    <a:bodyPr/>
                    <a:lstStyle/>
                    <a:p>
                      <a:pPr algn="l" fontAlgn="b"/>
                      <a:r>
                        <a:rPr lang="en-US" sz="1500" b="0" i="0" u="none" strike="noStrike" dirty="0">
                          <a:solidFill>
                            <a:srgbClr val="000000"/>
                          </a:solidFill>
                          <a:effectLst/>
                          <a:latin typeface="Calibri" panose="020F0502020204030204" pitchFamily="34" charset="0"/>
                        </a:rPr>
                        <a:t>HB 2007-SEC 38</a:t>
                      </a:r>
                    </a:p>
                  </a:txBody>
                  <a:tcPr marL="4604" marR="4604" marT="4604" marB="0" anchor="b">
                    <a:lnL>
                      <a:noFill/>
                    </a:lnL>
                    <a:lnR>
                      <a:noFill/>
                    </a:lnR>
                    <a:lnT>
                      <a:noFill/>
                    </a:lnT>
                    <a:lnB>
                      <a:noFill/>
                    </a:lnB>
                    <a:solidFill>
                      <a:srgbClr val="B4C6E7"/>
                    </a:solidFill>
                  </a:tcPr>
                </a:tc>
                <a:extLst>
                  <a:ext uri="{0D108BD9-81ED-4DB2-BD59-A6C34878D82A}">
                    <a16:rowId xmlns:a16="http://schemas.microsoft.com/office/drawing/2014/main" val="2607326007"/>
                  </a:ext>
                </a:extLst>
              </a:tr>
              <a:tr h="457838">
                <a:tc>
                  <a:txBody>
                    <a:bodyPr/>
                    <a:lstStyle/>
                    <a:p>
                      <a:pPr algn="l" fontAlgn="b"/>
                      <a:r>
                        <a:rPr lang="en-US" sz="1500" b="0" i="0" u="none" strike="noStrike" dirty="0">
                          <a:solidFill>
                            <a:srgbClr val="000000"/>
                          </a:solidFill>
                          <a:effectLst/>
                          <a:latin typeface="Calibri" panose="020F0502020204030204" pitchFamily="34" charset="0"/>
                        </a:rPr>
                        <a:t>08200</a:t>
                      </a:r>
                    </a:p>
                  </a:txBody>
                  <a:tcPr marL="4604" marR="4604" marT="4604" marB="0" anchor="b">
                    <a:lnL>
                      <a:noFill/>
                    </a:lnL>
                    <a:lnR>
                      <a:noFill/>
                    </a:lnR>
                    <a:lnT>
                      <a:noFill/>
                    </a:lnT>
                    <a:lnB>
                      <a:noFill/>
                    </a:lnB>
                    <a:solidFill>
                      <a:srgbClr val="D9E1F2"/>
                    </a:solidFill>
                  </a:tcPr>
                </a:tc>
                <a:tc>
                  <a:txBody>
                    <a:bodyPr/>
                    <a:lstStyle/>
                    <a:p>
                      <a:pPr algn="l" fontAlgn="b"/>
                      <a:r>
                        <a:rPr lang="en-US" sz="1500" b="0" i="0" u="none" strike="noStrike" dirty="0">
                          <a:solidFill>
                            <a:srgbClr val="000000"/>
                          </a:solidFill>
                          <a:effectLst/>
                          <a:latin typeface="Calibri" panose="020F0502020204030204" pitchFamily="34" charset="0"/>
                        </a:rPr>
                        <a:t>1000</a:t>
                      </a:r>
                    </a:p>
                  </a:txBody>
                  <a:tcPr marL="4604" marR="4604" marT="4604" marB="0" anchor="b">
                    <a:lnL>
                      <a:noFill/>
                    </a:lnL>
                    <a:lnR>
                      <a:noFill/>
                    </a:lnR>
                    <a:lnT>
                      <a:noFill/>
                    </a:lnT>
                    <a:lnB>
                      <a:noFill/>
                    </a:lnB>
                    <a:solidFill>
                      <a:srgbClr val="D9E1F2"/>
                    </a:solidFill>
                  </a:tcPr>
                </a:tc>
                <a:tc>
                  <a:txBody>
                    <a:bodyPr/>
                    <a:lstStyle/>
                    <a:p>
                      <a:pPr algn="l" fontAlgn="b"/>
                      <a:r>
                        <a:rPr lang="en-US" sz="1200" b="0" i="0" u="none" strike="noStrike" dirty="0">
                          <a:solidFill>
                            <a:srgbClr val="000000"/>
                          </a:solidFill>
                          <a:effectLst/>
                          <a:latin typeface="Calibri" panose="020F0502020204030204" pitchFamily="34" charset="0"/>
                        </a:rPr>
                        <a:t>STATE GENERAL FUND</a:t>
                      </a:r>
                    </a:p>
                  </a:txBody>
                  <a:tcPr marL="4604" marR="4604" marT="4604" marB="0" anchor="b">
                    <a:lnL>
                      <a:noFill/>
                    </a:lnL>
                    <a:lnR>
                      <a:noFill/>
                    </a:lnR>
                    <a:lnT>
                      <a:noFill/>
                    </a:lnT>
                    <a:lnB>
                      <a:noFill/>
                    </a:lnB>
                    <a:solidFill>
                      <a:srgbClr val="D9E1F2"/>
                    </a:solidFill>
                  </a:tcPr>
                </a:tc>
                <a:tc>
                  <a:txBody>
                    <a:bodyPr/>
                    <a:lstStyle/>
                    <a:p>
                      <a:pPr algn="l" fontAlgn="b"/>
                      <a:r>
                        <a:rPr lang="en-US" sz="1500" b="0" i="0" u="none" strike="noStrike" dirty="0">
                          <a:solidFill>
                            <a:srgbClr val="000000"/>
                          </a:solidFill>
                          <a:effectLst/>
                          <a:latin typeface="Calibri" panose="020F0502020204030204" pitchFamily="34" charset="0"/>
                        </a:rPr>
                        <a:t>0040</a:t>
                      </a:r>
                    </a:p>
                  </a:txBody>
                  <a:tcPr marL="4604" marR="4604" marT="4604" marB="0" anchor="b">
                    <a:lnL>
                      <a:noFill/>
                    </a:lnL>
                    <a:lnR>
                      <a:noFill/>
                    </a:lnR>
                    <a:lnT>
                      <a:noFill/>
                    </a:lnT>
                    <a:lnB>
                      <a:noFill/>
                    </a:lnB>
                    <a:solidFill>
                      <a:srgbClr val="D9E1F2"/>
                    </a:solidFill>
                  </a:tcPr>
                </a:tc>
                <a:tc>
                  <a:txBody>
                    <a:bodyPr/>
                    <a:lstStyle/>
                    <a:p>
                      <a:pPr algn="l" fontAlgn="b"/>
                      <a:r>
                        <a:rPr lang="en-US" sz="1500" b="0" i="0" u="none" strike="noStrike" dirty="0">
                          <a:solidFill>
                            <a:srgbClr val="000000"/>
                          </a:solidFill>
                          <a:effectLst/>
                          <a:latin typeface="Calibri" panose="020F0502020204030204" pitchFamily="34" charset="0"/>
                        </a:rPr>
                        <a:t>LITIGATION COSTS</a:t>
                      </a:r>
                    </a:p>
                  </a:txBody>
                  <a:tcPr marL="4604" marR="4604" marT="4604" marB="0" anchor="b">
                    <a:lnL>
                      <a:noFill/>
                    </a:lnL>
                    <a:lnR>
                      <a:noFill/>
                    </a:lnR>
                    <a:lnT>
                      <a:noFill/>
                    </a:lnT>
                    <a:lnB>
                      <a:noFill/>
                    </a:lnB>
                    <a:solidFill>
                      <a:srgbClr val="D9E1F2"/>
                    </a:solidFill>
                  </a:tcPr>
                </a:tc>
                <a:tc>
                  <a:txBody>
                    <a:bodyPr/>
                    <a:lstStyle/>
                    <a:p>
                      <a:pPr algn="l" fontAlgn="b"/>
                      <a:r>
                        <a:rPr lang="en-US" sz="1500" b="0" i="0" u="none" strike="noStrike" dirty="0">
                          <a:solidFill>
                            <a:srgbClr val="000000"/>
                          </a:solidFill>
                          <a:effectLst/>
                          <a:latin typeface="Calibri" panose="020F0502020204030204" pitchFamily="34" charset="0"/>
                        </a:rPr>
                        <a:t>2027</a:t>
                      </a:r>
                    </a:p>
                  </a:txBody>
                  <a:tcPr marL="4604" marR="4604" marT="4604" marB="0" anchor="b">
                    <a:lnL>
                      <a:noFill/>
                    </a:lnL>
                    <a:lnR>
                      <a:noFill/>
                    </a:lnR>
                    <a:lnT>
                      <a:noFill/>
                    </a:lnT>
                    <a:lnB>
                      <a:noFill/>
                    </a:lnB>
                    <a:solidFill>
                      <a:srgbClr val="D9E1F2"/>
                    </a:solidFill>
                  </a:tcPr>
                </a:tc>
                <a:tc>
                  <a:txBody>
                    <a:bodyPr/>
                    <a:lstStyle/>
                    <a:p>
                      <a:pPr algn="l" fontAlgn="b"/>
                      <a:r>
                        <a:rPr lang="en-US" sz="1500" b="0" i="0" u="none" strike="noStrike" dirty="0">
                          <a:solidFill>
                            <a:srgbClr val="000000"/>
                          </a:solidFill>
                          <a:effectLst/>
                          <a:latin typeface="Calibri" panose="020F0502020204030204" pitchFamily="34" charset="0"/>
                        </a:rPr>
                        <a:t>CIT-STATUTE</a:t>
                      </a:r>
                    </a:p>
                  </a:txBody>
                  <a:tcPr marL="4604" marR="4604" marT="4604" marB="0" anchor="b">
                    <a:lnL>
                      <a:noFill/>
                    </a:lnL>
                    <a:lnR>
                      <a:noFill/>
                    </a:lnR>
                    <a:lnT>
                      <a:noFill/>
                    </a:lnT>
                    <a:lnB>
                      <a:noFill/>
                    </a:lnB>
                    <a:solidFill>
                      <a:srgbClr val="D9E1F2"/>
                    </a:solidFill>
                  </a:tcPr>
                </a:tc>
                <a:tc>
                  <a:txBody>
                    <a:bodyPr/>
                    <a:lstStyle/>
                    <a:p>
                      <a:pPr algn="r" fontAlgn="b"/>
                      <a:r>
                        <a:rPr lang="en-US" sz="1500" b="0" i="0" u="none" strike="noStrike" dirty="0">
                          <a:solidFill>
                            <a:srgbClr val="000000"/>
                          </a:solidFill>
                          <a:effectLst/>
                          <a:latin typeface="Calibri" panose="020F0502020204030204" pitchFamily="34" charset="0"/>
                        </a:rPr>
                        <a:t>0</a:t>
                      </a:r>
                    </a:p>
                  </a:txBody>
                  <a:tcPr marL="4604" marR="4604" marT="4604" marB="0" anchor="b">
                    <a:lnL>
                      <a:noFill/>
                    </a:lnL>
                    <a:lnR>
                      <a:noFill/>
                    </a:lnR>
                    <a:lnT>
                      <a:noFill/>
                    </a:lnT>
                    <a:lnB>
                      <a:noFill/>
                    </a:lnB>
                    <a:solidFill>
                      <a:srgbClr val="D9E1F2"/>
                    </a:solidFill>
                  </a:tcPr>
                </a:tc>
                <a:tc>
                  <a:txBody>
                    <a:bodyPr/>
                    <a:lstStyle/>
                    <a:p>
                      <a:pPr algn="l" fontAlgn="b"/>
                      <a:r>
                        <a:rPr lang="en-US" sz="1500" b="0" i="0" u="none" strike="noStrike" dirty="0">
                          <a:solidFill>
                            <a:srgbClr val="000000"/>
                          </a:solidFill>
                          <a:effectLst/>
                          <a:latin typeface="Calibri" panose="020F0502020204030204" pitchFamily="34" charset="0"/>
                        </a:rPr>
                        <a:t>K.S.A. 75-3726B</a:t>
                      </a:r>
                    </a:p>
                  </a:txBody>
                  <a:tcPr marL="4604" marR="4604" marT="4604" marB="0" anchor="b">
                    <a:lnL>
                      <a:noFill/>
                    </a:lnL>
                    <a:lnR>
                      <a:noFill/>
                    </a:lnR>
                    <a:lnT>
                      <a:noFill/>
                    </a:lnT>
                    <a:lnB>
                      <a:noFill/>
                    </a:lnB>
                    <a:solidFill>
                      <a:srgbClr val="D9E1F2"/>
                    </a:solidFill>
                  </a:tcPr>
                </a:tc>
                <a:extLst>
                  <a:ext uri="{0D108BD9-81ED-4DB2-BD59-A6C34878D82A}">
                    <a16:rowId xmlns:a16="http://schemas.microsoft.com/office/drawing/2014/main" val="2244669638"/>
                  </a:ext>
                </a:extLst>
              </a:tr>
              <a:tr h="486567">
                <a:tc>
                  <a:txBody>
                    <a:bodyPr/>
                    <a:lstStyle/>
                    <a:p>
                      <a:pPr algn="l" fontAlgn="b"/>
                      <a:r>
                        <a:rPr lang="en-US" sz="1500" b="0" i="0" u="none" strike="noStrike" dirty="0">
                          <a:solidFill>
                            <a:srgbClr val="000000"/>
                          </a:solidFill>
                          <a:effectLst/>
                          <a:latin typeface="Calibri" panose="020F0502020204030204" pitchFamily="34" charset="0"/>
                        </a:rPr>
                        <a:t>08200</a:t>
                      </a:r>
                    </a:p>
                  </a:txBody>
                  <a:tcPr marL="4604" marR="4604" marT="4604" marB="0" anchor="b">
                    <a:lnL>
                      <a:noFill/>
                    </a:lnL>
                    <a:lnR>
                      <a:noFill/>
                    </a:lnR>
                    <a:lnT>
                      <a:noFill/>
                    </a:lnT>
                    <a:lnB>
                      <a:noFill/>
                    </a:lnB>
                    <a:solidFill>
                      <a:srgbClr val="B4C6E7"/>
                    </a:solidFill>
                  </a:tcPr>
                </a:tc>
                <a:tc>
                  <a:txBody>
                    <a:bodyPr/>
                    <a:lstStyle/>
                    <a:p>
                      <a:pPr algn="l" fontAlgn="b"/>
                      <a:r>
                        <a:rPr lang="en-US" sz="1500" b="0" i="0" u="none" strike="noStrike" dirty="0">
                          <a:solidFill>
                            <a:srgbClr val="000000"/>
                          </a:solidFill>
                          <a:effectLst/>
                          <a:latin typeface="Calibri" panose="020F0502020204030204" pitchFamily="34" charset="0"/>
                        </a:rPr>
                        <a:t>1000</a:t>
                      </a:r>
                    </a:p>
                  </a:txBody>
                  <a:tcPr marL="4604" marR="4604" marT="4604" marB="0" anchor="b">
                    <a:lnL>
                      <a:noFill/>
                    </a:lnL>
                    <a:lnR>
                      <a:noFill/>
                    </a:lnR>
                    <a:lnT>
                      <a:noFill/>
                    </a:lnT>
                    <a:lnB>
                      <a:noFill/>
                    </a:lnB>
                    <a:solidFill>
                      <a:srgbClr val="B4C6E7"/>
                    </a:solidFill>
                  </a:tcPr>
                </a:tc>
                <a:tc>
                  <a:txBody>
                    <a:bodyPr/>
                    <a:lstStyle/>
                    <a:p>
                      <a:pPr algn="l" fontAlgn="b"/>
                      <a:r>
                        <a:rPr lang="en-US" sz="1200" b="0" i="0" u="none" strike="noStrike" dirty="0">
                          <a:solidFill>
                            <a:srgbClr val="000000"/>
                          </a:solidFill>
                          <a:effectLst/>
                          <a:latin typeface="Calibri" panose="020F0502020204030204" pitchFamily="34" charset="0"/>
                        </a:rPr>
                        <a:t>STATE GENERAL FUND</a:t>
                      </a:r>
                    </a:p>
                  </a:txBody>
                  <a:tcPr marL="4604" marR="4604" marT="4604" marB="0" anchor="b">
                    <a:lnL>
                      <a:noFill/>
                    </a:lnL>
                    <a:lnR>
                      <a:noFill/>
                    </a:lnR>
                    <a:lnT>
                      <a:noFill/>
                    </a:lnT>
                    <a:lnB>
                      <a:noFill/>
                    </a:lnB>
                    <a:solidFill>
                      <a:srgbClr val="B4C6E7"/>
                    </a:solidFill>
                  </a:tcPr>
                </a:tc>
                <a:tc>
                  <a:txBody>
                    <a:bodyPr/>
                    <a:lstStyle/>
                    <a:p>
                      <a:pPr algn="l" fontAlgn="b"/>
                      <a:r>
                        <a:rPr lang="en-US" sz="1500" b="0" i="0" u="none" strike="noStrike" dirty="0">
                          <a:solidFill>
                            <a:srgbClr val="000000"/>
                          </a:solidFill>
                          <a:effectLst/>
                          <a:latin typeface="Calibri" panose="020F0502020204030204" pitchFamily="34" charset="0"/>
                        </a:rPr>
                        <a:t>0040</a:t>
                      </a:r>
                    </a:p>
                  </a:txBody>
                  <a:tcPr marL="4604" marR="4604" marT="4604" marB="0" anchor="b">
                    <a:lnL>
                      <a:noFill/>
                    </a:lnL>
                    <a:lnR>
                      <a:noFill/>
                    </a:lnR>
                    <a:lnT>
                      <a:noFill/>
                    </a:lnT>
                    <a:lnB>
                      <a:noFill/>
                    </a:lnB>
                    <a:solidFill>
                      <a:srgbClr val="B4C6E7"/>
                    </a:solidFill>
                  </a:tcPr>
                </a:tc>
                <a:tc>
                  <a:txBody>
                    <a:bodyPr/>
                    <a:lstStyle/>
                    <a:p>
                      <a:pPr algn="l" fontAlgn="b"/>
                      <a:r>
                        <a:rPr lang="en-US" sz="1500" b="0" i="0" u="none" strike="noStrike" dirty="0">
                          <a:solidFill>
                            <a:srgbClr val="000000"/>
                          </a:solidFill>
                          <a:effectLst/>
                          <a:latin typeface="Calibri" panose="020F0502020204030204" pitchFamily="34" charset="0"/>
                        </a:rPr>
                        <a:t>LITIGATION COSTS</a:t>
                      </a:r>
                    </a:p>
                  </a:txBody>
                  <a:tcPr marL="4604" marR="4604" marT="4604" marB="0" anchor="b">
                    <a:lnL>
                      <a:noFill/>
                    </a:lnL>
                    <a:lnR>
                      <a:noFill/>
                    </a:lnR>
                    <a:lnT>
                      <a:noFill/>
                    </a:lnT>
                    <a:lnB>
                      <a:noFill/>
                    </a:lnB>
                    <a:solidFill>
                      <a:srgbClr val="B4C6E7"/>
                    </a:solidFill>
                  </a:tcPr>
                </a:tc>
                <a:tc>
                  <a:txBody>
                    <a:bodyPr/>
                    <a:lstStyle/>
                    <a:p>
                      <a:pPr algn="l" fontAlgn="b"/>
                      <a:r>
                        <a:rPr lang="en-US" sz="1500" b="0" i="0" u="none" strike="noStrike" dirty="0">
                          <a:solidFill>
                            <a:srgbClr val="000000"/>
                          </a:solidFill>
                          <a:effectLst/>
                          <a:latin typeface="Calibri" panose="020F0502020204030204" pitchFamily="34" charset="0"/>
                        </a:rPr>
                        <a:t>2027</a:t>
                      </a:r>
                    </a:p>
                  </a:txBody>
                  <a:tcPr marL="4604" marR="4604" marT="4604" marB="0" anchor="b">
                    <a:lnL>
                      <a:noFill/>
                    </a:lnL>
                    <a:lnR>
                      <a:noFill/>
                    </a:lnR>
                    <a:lnT>
                      <a:noFill/>
                    </a:lnT>
                    <a:lnB>
                      <a:noFill/>
                    </a:lnB>
                    <a:solidFill>
                      <a:srgbClr val="B4C6E7"/>
                    </a:solidFill>
                  </a:tcPr>
                </a:tc>
                <a:tc>
                  <a:txBody>
                    <a:bodyPr/>
                    <a:lstStyle/>
                    <a:p>
                      <a:pPr algn="l" fontAlgn="b"/>
                      <a:r>
                        <a:rPr lang="en-US" sz="1500" b="0" i="0" u="none" strike="noStrike" dirty="0">
                          <a:solidFill>
                            <a:srgbClr val="000000"/>
                          </a:solidFill>
                          <a:effectLst/>
                          <a:latin typeface="Calibri" panose="020F0502020204030204" pitchFamily="34" charset="0"/>
                        </a:rPr>
                        <a:t>FTNOTE-SESS2021</a:t>
                      </a:r>
                    </a:p>
                  </a:txBody>
                  <a:tcPr marL="4604" marR="4604" marT="4604" marB="0" anchor="b">
                    <a:lnL>
                      <a:noFill/>
                    </a:lnL>
                    <a:lnR>
                      <a:noFill/>
                    </a:lnR>
                    <a:lnT>
                      <a:noFill/>
                    </a:lnT>
                    <a:lnB>
                      <a:noFill/>
                    </a:lnB>
                    <a:solidFill>
                      <a:srgbClr val="B4C6E7"/>
                    </a:solidFill>
                  </a:tcPr>
                </a:tc>
                <a:tc>
                  <a:txBody>
                    <a:bodyPr/>
                    <a:lstStyle/>
                    <a:p>
                      <a:pPr algn="r" fontAlgn="b"/>
                      <a:r>
                        <a:rPr lang="en-US" sz="1500" b="0" i="0" u="none" strike="noStrike" dirty="0">
                          <a:solidFill>
                            <a:srgbClr val="000000"/>
                          </a:solidFill>
                          <a:effectLst/>
                          <a:latin typeface="Calibri" panose="020F0502020204030204" pitchFamily="34" charset="0"/>
                        </a:rPr>
                        <a:t>0</a:t>
                      </a:r>
                    </a:p>
                  </a:txBody>
                  <a:tcPr marL="4604" marR="4604" marT="4604" marB="0" anchor="b">
                    <a:lnL>
                      <a:noFill/>
                    </a:lnL>
                    <a:lnR>
                      <a:noFill/>
                    </a:lnR>
                    <a:lnT>
                      <a:noFill/>
                    </a:lnT>
                    <a:lnB>
                      <a:noFill/>
                    </a:lnB>
                    <a:solidFill>
                      <a:srgbClr val="B4C6E7"/>
                    </a:solidFill>
                  </a:tcPr>
                </a:tc>
                <a:tc>
                  <a:txBody>
                    <a:bodyPr/>
                    <a:lstStyle/>
                    <a:p>
                      <a:pPr algn="l" fontAlgn="b"/>
                      <a:r>
                        <a:rPr lang="en-US" sz="1500" b="0" i="0" u="none" strike="noStrike" dirty="0">
                          <a:solidFill>
                            <a:srgbClr val="000000"/>
                          </a:solidFill>
                          <a:effectLst/>
                          <a:latin typeface="Calibri" panose="020F0502020204030204" pitchFamily="34" charset="0"/>
                        </a:rPr>
                        <a:t>08222</a:t>
                      </a:r>
                    </a:p>
                  </a:txBody>
                  <a:tcPr marL="4604" marR="4604" marT="4604" marB="0" anchor="b">
                    <a:lnL>
                      <a:noFill/>
                    </a:lnL>
                    <a:lnR>
                      <a:noFill/>
                    </a:lnR>
                    <a:lnT>
                      <a:noFill/>
                    </a:lnT>
                    <a:lnB>
                      <a:noFill/>
                    </a:lnB>
                    <a:solidFill>
                      <a:srgbClr val="B4C6E7"/>
                    </a:solidFill>
                  </a:tcPr>
                </a:tc>
                <a:extLst>
                  <a:ext uri="{0D108BD9-81ED-4DB2-BD59-A6C34878D82A}">
                    <a16:rowId xmlns:a16="http://schemas.microsoft.com/office/drawing/2014/main" val="3468853891"/>
                  </a:ext>
                </a:extLst>
              </a:tr>
              <a:tr h="486567">
                <a:tc>
                  <a:txBody>
                    <a:bodyPr/>
                    <a:lstStyle/>
                    <a:p>
                      <a:pPr algn="l" fontAlgn="b"/>
                      <a:r>
                        <a:rPr lang="en-US" sz="1500" b="0" i="0" u="none" strike="noStrike" dirty="0">
                          <a:solidFill>
                            <a:srgbClr val="000000"/>
                          </a:solidFill>
                          <a:effectLst/>
                          <a:latin typeface="Calibri" panose="020F0502020204030204" pitchFamily="34" charset="0"/>
                        </a:rPr>
                        <a:t>08200</a:t>
                      </a:r>
                    </a:p>
                  </a:txBody>
                  <a:tcPr marL="4604" marR="4604" marT="4604" marB="0" anchor="b">
                    <a:lnL>
                      <a:noFill/>
                    </a:lnL>
                    <a:lnR>
                      <a:noFill/>
                    </a:lnR>
                    <a:lnT>
                      <a:noFill/>
                    </a:lnT>
                    <a:lnB>
                      <a:noFill/>
                    </a:lnB>
                    <a:solidFill>
                      <a:srgbClr val="D9E1F2"/>
                    </a:solidFill>
                  </a:tcPr>
                </a:tc>
                <a:tc>
                  <a:txBody>
                    <a:bodyPr/>
                    <a:lstStyle/>
                    <a:p>
                      <a:pPr algn="l" fontAlgn="b"/>
                      <a:r>
                        <a:rPr lang="en-US" sz="1500" b="0" i="0" u="none" strike="noStrike" dirty="0">
                          <a:solidFill>
                            <a:srgbClr val="000000"/>
                          </a:solidFill>
                          <a:effectLst/>
                          <a:latin typeface="Calibri" panose="020F0502020204030204" pitchFamily="34" charset="0"/>
                        </a:rPr>
                        <a:t>1000</a:t>
                      </a:r>
                    </a:p>
                  </a:txBody>
                  <a:tcPr marL="4604" marR="4604" marT="4604" marB="0" anchor="b">
                    <a:lnL>
                      <a:noFill/>
                    </a:lnL>
                    <a:lnR>
                      <a:noFill/>
                    </a:lnR>
                    <a:lnT>
                      <a:noFill/>
                    </a:lnT>
                    <a:lnB>
                      <a:noFill/>
                    </a:lnB>
                    <a:solidFill>
                      <a:srgbClr val="D9E1F2"/>
                    </a:solidFill>
                  </a:tcPr>
                </a:tc>
                <a:tc>
                  <a:txBody>
                    <a:bodyPr/>
                    <a:lstStyle/>
                    <a:p>
                      <a:pPr algn="l" fontAlgn="b"/>
                      <a:r>
                        <a:rPr lang="en-US" sz="1200" b="0" i="0" u="none" strike="noStrike" dirty="0">
                          <a:solidFill>
                            <a:srgbClr val="000000"/>
                          </a:solidFill>
                          <a:effectLst/>
                          <a:latin typeface="Calibri" panose="020F0502020204030204" pitchFamily="34" charset="0"/>
                        </a:rPr>
                        <a:t>STATE GENERAL FUND</a:t>
                      </a:r>
                    </a:p>
                  </a:txBody>
                  <a:tcPr marL="4604" marR="4604" marT="4604" marB="0" anchor="b">
                    <a:lnL>
                      <a:noFill/>
                    </a:lnL>
                    <a:lnR>
                      <a:noFill/>
                    </a:lnR>
                    <a:lnT>
                      <a:noFill/>
                    </a:lnT>
                    <a:lnB>
                      <a:noFill/>
                    </a:lnB>
                    <a:solidFill>
                      <a:srgbClr val="D9E1F2"/>
                    </a:solidFill>
                  </a:tcPr>
                </a:tc>
                <a:tc>
                  <a:txBody>
                    <a:bodyPr/>
                    <a:lstStyle/>
                    <a:p>
                      <a:pPr algn="l" fontAlgn="b"/>
                      <a:r>
                        <a:rPr lang="en-US" sz="1500" b="0" i="0" u="none" strike="noStrike" dirty="0">
                          <a:solidFill>
                            <a:srgbClr val="000000"/>
                          </a:solidFill>
                          <a:effectLst/>
                          <a:latin typeface="Calibri" panose="020F0502020204030204" pitchFamily="34" charset="0"/>
                        </a:rPr>
                        <a:t>0040</a:t>
                      </a:r>
                    </a:p>
                  </a:txBody>
                  <a:tcPr marL="4604" marR="4604" marT="4604" marB="0" anchor="b">
                    <a:lnL>
                      <a:noFill/>
                    </a:lnL>
                    <a:lnR>
                      <a:noFill/>
                    </a:lnR>
                    <a:lnT>
                      <a:noFill/>
                    </a:lnT>
                    <a:lnB>
                      <a:noFill/>
                    </a:lnB>
                    <a:solidFill>
                      <a:srgbClr val="D9E1F2"/>
                    </a:solidFill>
                  </a:tcPr>
                </a:tc>
                <a:tc>
                  <a:txBody>
                    <a:bodyPr/>
                    <a:lstStyle/>
                    <a:p>
                      <a:pPr algn="l" fontAlgn="b"/>
                      <a:r>
                        <a:rPr lang="en-US" sz="1500" b="0" i="0" u="none" strike="noStrike" dirty="0">
                          <a:solidFill>
                            <a:srgbClr val="000000"/>
                          </a:solidFill>
                          <a:effectLst/>
                          <a:latin typeface="Calibri" panose="020F0502020204030204" pitchFamily="34" charset="0"/>
                        </a:rPr>
                        <a:t>LITIGATION COSTS</a:t>
                      </a:r>
                    </a:p>
                  </a:txBody>
                  <a:tcPr marL="4604" marR="4604" marT="4604" marB="0" anchor="b">
                    <a:lnL>
                      <a:noFill/>
                    </a:lnL>
                    <a:lnR>
                      <a:noFill/>
                    </a:lnR>
                    <a:lnT>
                      <a:noFill/>
                    </a:lnT>
                    <a:lnB>
                      <a:noFill/>
                    </a:lnB>
                    <a:solidFill>
                      <a:srgbClr val="D9E1F2"/>
                    </a:solidFill>
                  </a:tcPr>
                </a:tc>
                <a:tc>
                  <a:txBody>
                    <a:bodyPr/>
                    <a:lstStyle/>
                    <a:p>
                      <a:pPr algn="l" fontAlgn="b"/>
                      <a:r>
                        <a:rPr lang="en-US" sz="1500" b="0" i="0" u="none" strike="noStrike" dirty="0">
                          <a:solidFill>
                            <a:srgbClr val="000000"/>
                          </a:solidFill>
                          <a:effectLst/>
                          <a:latin typeface="Calibri" panose="020F0502020204030204" pitchFamily="34" charset="0"/>
                        </a:rPr>
                        <a:t>2027</a:t>
                      </a:r>
                    </a:p>
                  </a:txBody>
                  <a:tcPr marL="4604" marR="4604" marT="4604" marB="0" anchor="b">
                    <a:lnL>
                      <a:noFill/>
                    </a:lnL>
                    <a:lnR>
                      <a:noFill/>
                    </a:lnR>
                    <a:lnT>
                      <a:noFill/>
                    </a:lnT>
                    <a:lnB>
                      <a:noFill/>
                    </a:lnB>
                    <a:solidFill>
                      <a:srgbClr val="D9E1F2"/>
                    </a:solidFill>
                  </a:tcPr>
                </a:tc>
                <a:tc>
                  <a:txBody>
                    <a:bodyPr/>
                    <a:lstStyle/>
                    <a:p>
                      <a:pPr algn="l" fontAlgn="b"/>
                      <a:r>
                        <a:rPr lang="en-US" sz="1500" b="0" i="0" u="none" strike="noStrike" dirty="0">
                          <a:solidFill>
                            <a:srgbClr val="000000"/>
                          </a:solidFill>
                          <a:effectLst/>
                          <a:latin typeface="Calibri" panose="020F0502020204030204" pitchFamily="34" charset="0"/>
                        </a:rPr>
                        <a:t>FTNOTE-SESS2021</a:t>
                      </a:r>
                    </a:p>
                  </a:txBody>
                  <a:tcPr marL="4604" marR="4604" marT="4604" marB="0" anchor="b">
                    <a:lnL>
                      <a:noFill/>
                    </a:lnL>
                    <a:lnR>
                      <a:noFill/>
                    </a:lnR>
                    <a:lnT>
                      <a:noFill/>
                    </a:lnT>
                    <a:lnB>
                      <a:noFill/>
                    </a:lnB>
                    <a:solidFill>
                      <a:srgbClr val="D9E1F2"/>
                    </a:solidFill>
                  </a:tcPr>
                </a:tc>
                <a:tc>
                  <a:txBody>
                    <a:bodyPr/>
                    <a:lstStyle/>
                    <a:p>
                      <a:pPr algn="r" fontAlgn="b"/>
                      <a:r>
                        <a:rPr lang="en-US" sz="1500" b="0" i="0" u="none" strike="noStrike" dirty="0">
                          <a:solidFill>
                            <a:srgbClr val="000000"/>
                          </a:solidFill>
                          <a:effectLst/>
                          <a:latin typeface="Calibri" panose="020F0502020204030204" pitchFamily="34" charset="0"/>
                        </a:rPr>
                        <a:t>0</a:t>
                      </a:r>
                    </a:p>
                  </a:txBody>
                  <a:tcPr marL="4604" marR="4604" marT="4604" marB="0" anchor="b">
                    <a:lnL>
                      <a:noFill/>
                    </a:lnL>
                    <a:lnR>
                      <a:noFill/>
                    </a:lnR>
                    <a:lnT>
                      <a:noFill/>
                    </a:lnT>
                    <a:lnB>
                      <a:noFill/>
                    </a:lnB>
                    <a:solidFill>
                      <a:srgbClr val="D9E1F2"/>
                    </a:solidFill>
                  </a:tcPr>
                </a:tc>
                <a:tc>
                  <a:txBody>
                    <a:bodyPr/>
                    <a:lstStyle/>
                    <a:p>
                      <a:pPr algn="l" fontAlgn="b"/>
                      <a:r>
                        <a:rPr lang="en-US" sz="1500" b="0" i="0" u="none" strike="noStrike" dirty="0">
                          <a:solidFill>
                            <a:srgbClr val="000000"/>
                          </a:solidFill>
                          <a:effectLst/>
                          <a:latin typeface="Calibri" panose="020F0502020204030204" pitchFamily="34" charset="0"/>
                        </a:rPr>
                        <a:t>SOK03</a:t>
                      </a:r>
                    </a:p>
                  </a:txBody>
                  <a:tcPr marL="4604" marR="4604" marT="4604" marB="0" anchor="b">
                    <a:lnL>
                      <a:noFill/>
                    </a:lnL>
                    <a:lnR>
                      <a:noFill/>
                    </a:lnR>
                    <a:lnT>
                      <a:noFill/>
                    </a:lnT>
                    <a:lnB>
                      <a:noFill/>
                    </a:lnB>
                    <a:solidFill>
                      <a:srgbClr val="D9E1F2"/>
                    </a:solidFill>
                  </a:tcPr>
                </a:tc>
                <a:extLst>
                  <a:ext uri="{0D108BD9-81ED-4DB2-BD59-A6C34878D82A}">
                    <a16:rowId xmlns:a16="http://schemas.microsoft.com/office/drawing/2014/main" val="4281595251"/>
                  </a:ext>
                </a:extLst>
              </a:tr>
              <a:tr h="486567">
                <a:tc>
                  <a:txBody>
                    <a:bodyPr/>
                    <a:lstStyle/>
                    <a:p>
                      <a:pPr algn="l" fontAlgn="b"/>
                      <a:r>
                        <a:rPr lang="en-US" sz="1500" b="0" i="0" u="none" strike="noStrike" dirty="0">
                          <a:solidFill>
                            <a:srgbClr val="000000"/>
                          </a:solidFill>
                          <a:effectLst/>
                          <a:latin typeface="Calibri" panose="020F0502020204030204" pitchFamily="34" charset="0"/>
                        </a:rPr>
                        <a:t>08200</a:t>
                      </a:r>
                    </a:p>
                  </a:txBody>
                  <a:tcPr marL="4604" marR="4604" marT="4604" marB="0" anchor="b">
                    <a:lnL>
                      <a:noFill/>
                    </a:lnL>
                    <a:lnR>
                      <a:noFill/>
                    </a:lnR>
                    <a:lnT>
                      <a:noFill/>
                    </a:lnT>
                    <a:lnB>
                      <a:noFill/>
                    </a:lnB>
                    <a:solidFill>
                      <a:srgbClr val="B4C6E7"/>
                    </a:solidFill>
                  </a:tcPr>
                </a:tc>
                <a:tc>
                  <a:txBody>
                    <a:bodyPr/>
                    <a:lstStyle/>
                    <a:p>
                      <a:pPr algn="l" fontAlgn="b"/>
                      <a:r>
                        <a:rPr lang="en-US" sz="1500" b="0" i="0" u="none" strike="noStrike" dirty="0">
                          <a:solidFill>
                            <a:srgbClr val="000000"/>
                          </a:solidFill>
                          <a:effectLst/>
                          <a:latin typeface="Calibri" panose="020F0502020204030204" pitchFamily="34" charset="0"/>
                        </a:rPr>
                        <a:t>1000</a:t>
                      </a:r>
                    </a:p>
                  </a:txBody>
                  <a:tcPr marL="4604" marR="4604" marT="4604" marB="0" anchor="b">
                    <a:lnL>
                      <a:noFill/>
                    </a:lnL>
                    <a:lnR>
                      <a:noFill/>
                    </a:lnR>
                    <a:lnT>
                      <a:noFill/>
                    </a:lnT>
                    <a:lnB>
                      <a:noFill/>
                    </a:lnB>
                    <a:solidFill>
                      <a:srgbClr val="B4C6E7"/>
                    </a:solidFill>
                  </a:tcPr>
                </a:tc>
                <a:tc>
                  <a:txBody>
                    <a:bodyPr/>
                    <a:lstStyle/>
                    <a:p>
                      <a:pPr algn="l" fontAlgn="b"/>
                      <a:r>
                        <a:rPr lang="en-US" sz="1200" b="0" i="0" u="none" strike="noStrike" dirty="0">
                          <a:solidFill>
                            <a:srgbClr val="000000"/>
                          </a:solidFill>
                          <a:effectLst/>
                          <a:latin typeface="Calibri" panose="020F0502020204030204" pitchFamily="34" charset="0"/>
                        </a:rPr>
                        <a:t>STATE GENERAL FUND</a:t>
                      </a:r>
                    </a:p>
                  </a:txBody>
                  <a:tcPr marL="4604" marR="4604" marT="4604" marB="0" anchor="b">
                    <a:lnL>
                      <a:noFill/>
                    </a:lnL>
                    <a:lnR>
                      <a:noFill/>
                    </a:lnR>
                    <a:lnT>
                      <a:noFill/>
                    </a:lnT>
                    <a:lnB>
                      <a:noFill/>
                    </a:lnB>
                    <a:solidFill>
                      <a:srgbClr val="B4C6E7"/>
                    </a:solidFill>
                  </a:tcPr>
                </a:tc>
                <a:tc>
                  <a:txBody>
                    <a:bodyPr/>
                    <a:lstStyle/>
                    <a:p>
                      <a:pPr algn="l" fontAlgn="b"/>
                      <a:r>
                        <a:rPr lang="en-US" sz="1500" b="0" i="0" u="none" strike="noStrike" dirty="0">
                          <a:solidFill>
                            <a:srgbClr val="000000"/>
                          </a:solidFill>
                          <a:effectLst/>
                          <a:latin typeface="Calibri" panose="020F0502020204030204" pitchFamily="34" charset="0"/>
                        </a:rPr>
                        <a:t>0103</a:t>
                      </a:r>
                    </a:p>
                  </a:txBody>
                  <a:tcPr marL="4604" marR="4604" marT="4604" marB="0" anchor="b">
                    <a:lnL>
                      <a:noFill/>
                    </a:lnL>
                    <a:lnR>
                      <a:noFill/>
                    </a:lnR>
                    <a:lnT>
                      <a:noFill/>
                    </a:lnT>
                    <a:lnB>
                      <a:noFill/>
                    </a:lnB>
                    <a:solidFill>
                      <a:srgbClr val="B4C6E7"/>
                    </a:solidFill>
                  </a:tcPr>
                </a:tc>
                <a:tc>
                  <a:txBody>
                    <a:bodyPr/>
                    <a:lstStyle/>
                    <a:p>
                      <a:pPr algn="l" fontAlgn="b"/>
                      <a:r>
                        <a:rPr lang="en-US" sz="1500" b="0" i="0" u="none" strike="noStrike" dirty="0">
                          <a:solidFill>
                            <a:srgbClr val="000000"/>
                          </a:solidFill>
                          <a:effectLst/>
                          <a:latin typeface="Calibri" panose="020F0502020204030204" pitchFamily="34" charset="0"/>
                        </a:rPr>
                        <a:t>OPERATING EXPENDITURES</a:t>
                      </a:r>
                    </a:p>
                  </a:txBody>
                  <a:tcPr marL="4604" marR="4604" marT="4604" marB="0" anchor="b">
                    <a:lnL>
                      <a:noFill/>
                    </a:lnL>
                    <a:lnR>
                      <a:noFill/>
                    </a:lnR>
                    <a:lnT>
                      <a:noFill/>
                    </a:lnT>
                    <a:lnB>
                      <a:noFill/>
                    </a:lnB>
                    <a:solidFill>
                      <a:srgbClr val="B4C6E7"/>
                    </a:solidFill>
                  </a:tcPr>
                </a:tc>
                <a:tc>
                  <a:txBody>
                    <a:bodyPr/>
                    <a:lstStyle/>
                    <a:p>
                      <a:pPr algn="l" fontAlgn="b"/>
                      <a:r>
                        <a:rPr lang="en-US" sz="1500" b="0" i="0" u="none" strike="noStrike" dirty="0">
                          <a:solidFill>
                            <a:srgbClr val="000000"/>
                          </a:solidFill>
                          <a:effectLst/>
                          <a:latin typeface="Calibri" panose="020F0502020204030204" pitchFamily="34" charset="0"/>
                        </a:rPr>
                        <a:t>2027</a:t>
                      </a:r>
                    </a:p>
                  </a:txBody>
                  <a:tcPr marL="4604" marR="4604" marT="4604" marB="0" anchor="b">
                    <a:lnL>
                      <a:noFill/>
                    </a:lnL>
                    <a:lnR>
                      <a:noFill/>
                    </a:lnR>
                    <a:lnT>
                      <a:noFill/>
                    </a:lnT>
                    <a:lnB>
                      <a:noFill/>
                    </a:lnB>
                    <a:solidFill>
                      <a:srgbClr val="B4C6E7"/>
                    </a:solidFill>
                  </a:tcPr>
                </a:tc>
                <a:tc>
                  <a:txBody>
                    <a:bodyPr/>
                    <a:lstStyle/>
                    <a:p>
                      <a:pPr algn="l" fontAlgn="b"/>
                      <a:r>
                        <a:rPr lang="en-US" sz="1500" b="0" i="0" u="none" strike="noStrike" dirty="0">
                          <a:solidFill>
                            <a:srgbClr val="000000"/>
                          </a:solidFill>
                          <a:effectLst/>
                          <a:latin typeface="Calibri" panose="020F0502020204030204" pitchFamily="34" charset="0"/>
                        </a:rPr>
                        <a:t>APPROPRIATED</a:t>
                      </a:r>
                    </a:p>
                  </a:txBody>
                  <a:tcPr marL="4604" marR="4604" marT="4604" marB="0" anchor="b">
                    <a:lnL>
                      <a:noFill/>
                    </a:lnL>
                    <a:lnR>
                      <a:noFill/>
                    </a:lnR>
                    <a:lnT>
                      <a:noFill/>
                    </a:lnT>
                    <a:lnB>
                      <a:noFill/>
                    </a:lnB>
                    <a:solidFill>
                      <a:srgbClr val="B4C6E7"/>
                    </a:solidFill>
                  </a:tcPr>
                </a:tc>
                <a:tc>
                  <a:txBody>
                    <a:bodyPr/>
                    <a:lstStyle/>
                    <a:p>
                      <a:pPr algn="r" fontAlgn="b"/>
                      <a:r>
                        <a:rPr lang="en-US" sz="1500" b="0" i="0" u="none" strike="noStrike" dirty="0">
                          <a:solidFill>
                            <a:srgbClr val="000000"/>
                          </a:solidFill>
                          <a:effectLst/>
                          <a:latin typeface="Calibri" panose="020F0502020204030204" pitchFamily="34" charset="0"/>
                        </a:rPr>
                        <a:t>4310584</a:t>
                      </a:r>
                    </a:p>
                  </a:txBody>
                  <a:tcPr marL="4604" marR="4604" marT="4604" marB="0" anchor="b">
                    <a:lnL>
                      <a:noFill/>
                    </a:lnL>
                    <a:lnR>
                      <a:noFill/>
                    </a:lnR>
                    <a:lnT>
                      <a:noFill/>
                    </a:lnT>
                    <a:lnB>
                      <a:noFill/>
                    </a:lnB>
                    <a:solidFill>
                      <a:srgbClr val="B4C6E7"/>
                    </a:solidFill>
                  </a:tcPr>
                </a:tc>
                <a:tc>
                  <a:txBody>
                    <a:bodyPr/>
                    <a:lstStyle/>
                    <a:p>
                      <a:pPr algn="l" fontAlgn="b"/>
                      <a:r>
                        <a:rPr lang="en-US" sz="1500" b="0" i="0" u="none" strike="noStrike" dirty="0">
                          <a:solidFill>
                            <a:srgbClr val="000000"/>
                          </a:solidFill>
                          <a:effectLst/>
                          <a:latin typeface="Calibri" panose="020F0502020204030204" pitchFamily="34" charset="0"/>
                        </a:rPr>
                        <a:t> </a:t>
                      </a:r>
                    </a:p>
                  </a:txBody>
                  <a:tcPr marL="4604" marR="4604" marT="4604" marB="0" anchor="b">
                    <a:lnL>
                      <a:noFill/>
                    </a:lnL>
                    <a:lnR>
                      <a:noFill/>
                    </a:lnR>
                    <a:lnT>
                      <a:noFill/>
                    </a:lnT>
                    <a:lnB>
                      <a:noFill/>
                    </a:lnB>
                    <a:solidFill>
                      <a:srgbClr val="B4C6E7"/>
                    </a:solidFill>
                  </a:tcPr>
                </a:tc>
                <a:extLst>
                  <a:ext uri="{0D108BD9-81ED-4DB2-BD59-A6C34878D82A}">
                    <a16:rowId xmlns:a16="http://schemas.microsoft.com/office/drawing/2014/main" val="2841585048"/>
                  </a:ext>
                </a:extLst>
              </a:tr>
            </a:tbl>
          </a:graphicData>
        </a:graphic>
      </p:graphicFrame>
      <p:sp>
        <p:nvSpPr>
          <p:cNvPr id="15" name="Rectangle 14">
            <a:extLst>
              <a:ext uri="{FF2B5EF4-FFF2-40B4-BE49-F238E27FC236}">
                <a16:creationId xmlns:a16="http://schemas.microsoft.com/office/drawing/2014/main" id="{8BBA3C03-D2E9-40C6-B017-154B756B9C04}"/>
              </a:ext>
            </a:extLst>
          </p:cNvPr>
          <p:cNvSpPr/>
          <p:nvPr/>
        </p:nvSpPr>
        <p:spPr>
          <a:xfrm>
            <a:off x="214603" y="3338818"/>
            <a:ext cx="1429639" cy="50334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DF666D57-FEEF-49C5-AE06-E496D3E46044}"/>
              </a:ext>
            </a:extLst>
          </p:cNvPr>
          <p:cNvSpPr/>
          <p:nvPr/>
        </p:nvSpPr>
        <p:spPr>
          <a:xfrm>
            <a:off x="1644243" y="3338818"/>
            <a:ext cx="553674" cy="50334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2E885EC2-29EB-4461-9034-E6E4C5BEF338}"/>
              </a:ext>
            </a:extLst>
          </p:cNvPr>
          <p:cNvSpPr/>
          <p:nvPr/>
        </p:nvSpPr>
        <p:spPr>
          <a:xfrm>
            <a:off x="3558330" y="3331827"/>
            <a:ext cx="745221" cy="50334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01EDBA9F-AE23-47F1-B507-9B770F91859B}"/>
              </a:ext>
            </a:extLst>
          </p:cNvPr>
          <p:cNvSpPr/>
          <p:nvPr/>
        </p:nvSpPr>
        <p:spPr>
          <a:xfrm>
            <a:off x="6137816" y="3338818"/>
            <a:ext cx="1127050" cy="50334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4"/>
          <p:cNvSpPr>
            <a:spLocks noGrp="1" noChangeArrowheads="1"/>
          </p:cNvSpPr>
          <p:nvPr>
            <p:ph type="title"/>
          </p:nvPr>
        </p:nvSpPr>
        <p:spPr/>
        <p:txBody>
          <a:bodyPr/>
          <a:lstStyle/>
          <a:p>
            <a:r>
              <a:rPr lang="en-US" dirty="0"/>
              <a:t>System Structures</a:t>
            </a:r>
          </a:p>
        </p:txBody>
      </p:sp>
      <p:sp>
        <p:nvSpPr>
          <p:cNvPr id="5" name="Rectangle 5"/>
          <p:cNvSpPr txBox="1">
            <a:spLocks noChangeAspect="1" noChangeArrowheads="1"/>
          </p:cNvSpPr>
          <p:nvPr/>
        </p:nvSpPr>
        <p:spPr>
          <a:xfrm>
            <a:off x="2732441" y="2372171"/>
            <a:ext cx="6727118" cy="3744416"/>
          </a:xfrm>
          <a:prstGeom prst="rect">
            <a:avLst/>
          </a:prstGeom>
        </p:spPr>
        <p:style>
          <a:lnRef idx="3">
            <a:schemeClr val="lt1"/>
          </a:lnRef>
          <a:fillRef idx="1">
            <a:schemeClr val="accent1"/>
          </a:fillRef>
          <a:effectRef idx="1">
            <a:schemeClr val="accent1"/>
          </a:effectRef>
          <a:fontRef idx="minor">
            <a:schemeClr val="lt1"/>
          </a:fontRef>
        </p:style>
        <p:txBody>
          <a:bodyPr/>
          <a:lst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a:lstStyle>
          <a:p>
            <a:pPr marL="0" indent="0" algn="ctr">
              <a:buClr>
                <a:schemeClr val="bg1"/>
              </a:buClr>
              <a:buNone/>
            </a:pPr>
            <a:r>
              <a:rPr lang="en-US" sz="2800" u="sng" dirty="0">
                <a:solidFill>
                  <a:schemeClr val="bg1"/>
                </a:solidFill>
              </a:rPr>
              <a:t>Expenditure Classification</a:t>
            </a:r>
            <a:endParaRPr lang="en-US" sz="2800" dirty="0">
              <a:solidFill>
                <a:schemeClr val="bg1"/>
              </a:solidFill>
            </a:endParaRPr>
          </a:p>
          <a:p>
            <a:pPr marL="457200" indent="-457200">
              <a:buClr>
                <a:schemeClr val="bg1"/>
              </a:buClr>
              <a:buFont typeface="+mj-lt"/>
              <a:buAutoNum type="arabicPeriod"/>
            </a:pPr>
            <a:r>
              <a:rPr lang="en-US" sz="2400" dirty="0">
                <a:solidFill>
                  <a:schemeClr val="bg1"/>
                </a:solidFill>
              </a:rPr>
              <a:t>5100	Salaries &amp; Wages</a:t>
            </a:r>
          </a:p>
          <a:p>
            <a:pPr marL="457200" indent="-457200">
              <a:buClr>
                <a:schemeClr val="bg1"/>
              </a:buClr>
              <a:buFont typeface="+mj-lt"/>
              <a:buAutoNum type="arabicPeriod"/>
            </a:pPr>
            <a:r>
              <a:rPr lang="en-US" sz="2400" dirty="0">
                <a:solidFill>
                  <a:schemeClr val="bg1"/>
                </a:solidFill>
              </a:rPr>
              <a:t>5200	Contractual Services</a:t>
            </a:r>
          </a:p>
          <a:p>
            <a:pPr marL="457200" indent="-457200">
              <a:buClr>
                <a:schemeClr val="bg1"/>
              </a:buClr>
              <a:buFont typeface="+mj-lt"/>
              <a:buAutoNum type="arabicPeriod"/>
            </a:pPr>
            <a:r>
              <a:rPr lang="en-US" sz="2400" dirty="0">
                <a:solidFill>
                  <a:schemeClr val="bg1"/>
                </a:solidFill>
              </a:rPr>
              <a:t>5300	Commodities </a:t>
            </a:r>
          </a:p>
          <a:p>
            <a:pPr marL="457200" indent="-457200">
              <a:buClr>
                <a:schemeClr val="bg1"/>
              </a:buClr>
              <a:buFont typeface="+mj-lt"/>
              <a:buAutoNum type="arabicPeriod"/>
            </a:pPr>
            <a:r>
              <a:rPr lang="en-US" sz="2400" dirty="0">
                <a:solidFill>
                  <a:schemeClr val="bg1"/>
                </a:solidFill>
              </a:rPr>
              <a:t>5400	Capital Outlay</a:t>
            </a:r>
          </a:p>
          <a:p>
            <a:pPr marL="457200" indent="-457200">
              <a:buClr>
                <a:schemeClr val="bg1"/>
              </a:buClr>
              <a:buFont typeface="+mj-lt"/>
              <a:buAutoNum type="arabicPeriod"/>
            </a:pPr>
            <a:r>
              <a:rPr lang="en-US" sz="2400" dirty="0">
                <a:solidFill>
                  <a:schemeClr val="bg1"/>
                </a:solidFill>
              </a:rPr>
              <a:t>5500	Grants, Claims &amp; Shared Revenue</a:t>
            </a:r>
          </a:p>
          <a:p>
            <a:pPr marL="457200" indent="-457200">
              <a:buClr>
                <a:schemeClr val="bg1"/>
              </a:buClr>
              <a:buFont typeface="+mj-lt"/>
              <a:buAutoNum type="arabicPeriod"/>
            </a:pPr>
            <a:r>
              <a:rPr lang="en-US" sz="2400" dirty="0">
                <a:solidFill>
                  <a:schemeClr val="bg1"/>
                </a:solidFill>
              </a:rPr>
              <a:t>5600	Debt Service</a:t>
            </a:r>
          </a:p>
          <a:p>
            <a:pPr marL="457200" indent="-457200">
              <a:buClr>
                <a:schemeClr val="bg1"/>
              </a:buClr>
              <a:buFont typeface="+mj-lt"/>
              <a:buAutoNum type="arabicPeriod"/>
            </a:pPr>
            <a:r>
              <a:rPr lang="en-US" sz="2400" dirty="0">
                <a:solidFill>
                  <a:schemeClr val="bg1"/>
                </a:solidFill>
              </a:rPr>
              <a:t>5700	Non-Expense</a:t>
            </a:r>
          </a:p>
          <a:p>
            <a:pPr marL="0" indent="0">
              <a:buNone/>
            </a:pPr>
            <a:endParaRPr lang="en-US" sz="2400" dirty="0">
              <a:solidFill>
                <a:schemeClr val="bg1"/>
              </a:solidFill>
            </a:endParaRPr>
          </a:p>
        </p:txBody>
      </p:sp>
      <p:sp>
        <p:nvSpPr>
          <p:cNvPr id="3" name="Slide Number Placeholder 2">
            <a:extLst>
              <a:ext uri="{FF2B5EF4-FFF2-40B4-BE49-F238E27FC236}">
                <a16:creationId xmlns:a16="http://schemas.microsoft.com/office/drawing/2014/main" id="{53E0AD33-0300-4118-8988-F50E0A47F7AB}"/>
              </a:ext>
            </a:extLst>
          </p:cNvPr>
          <p:cNvSpPr>
            <a:spLocks noGrp="1"/>
          </p:cNvSpPr>
          <p:nvPr>
            <p:ph type="sldNum" sz="quarter" idx="12"/>
          </p:nvPr>
        </p:nvSpPr>
        <p:spPr/>
        <p:txBody>
          <a:bodyPr/>
          <a:lstStyle/>
          <a:p>
            <a:pPr>
              <a:defRPr/>
            </a:pPr>
            <a:fld id="{63B0A6E9-C503-482A-9155-BAC36EBEE77A}" type="slidenum">
              <a:rPr lang="en-US" smtClean="0"/>
              <a:pPr>
                <a:defRPr/>
              </a:pPr>
              <a:t>39</a:t>
            </a:fld>
            <a:endParaRPr lang="en-US" dirty="0"/>
          </a:p>
        </p:txBody>
      </p:sp>
    </p:spTree>
    <p:extLst>
      <p:ext uri="{BB962C8B-B14F-4D97-AF65-F5344CB8AC3E}">
        <p14:creationId xmlns:p14="http://schemas.microsoft.com/office/powerpoint/2010/main" val="198475881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4"/>
          <p:cNvSpPr>
            <a:spLocks noGrp="1" noChangeArrowheads="1"/>
          </p:cNvSpPr>
          <p:nvPr>
            <p:ph type="title"/>
          </p:nvPr>
        </p:nvSpPr>
        <p:spPr/>
        <p:txBody>
          <a:bodyPr/>
          <a:lstStyle/>
          <a:p>
            <a:r>
              <a:rPr lang="en-US" dirty="0"/>
              <a:t>System Structures</a:t>
            </a:r>
          </a:p>
        </p:txBody>
      </p:sp>
      <p:sp>
        <p:nvSpPr>
          <p:cNvPr id="5" name="Rectangle 5"/>
          <p:cNvSpPr txBox="1">
            <a:spLocks noChangeAspect="1" noChangeArrowheads="1"/>
          </p:cNvSpPr>
          <p:nvPr/>
        </p:nvSpPr>
        <p:spPr>
          <a:xfrm>
            <a:off x="3055860" y="2864412"/>
            <a:ext cx="6080280" cy="3240360"/>
          </a:xfrm>
          <a:prstGeom prst="rect">
            <a:avLst/>
          </a:prstGeom>
        </p:spPr>
        <p:style>
          <a:lnRef idx="3">
            <a:schemeClr val="lt1"/>
          </a:lnRef>
          <a:fillRef idx="1">
            <a:schemeClr val="accent1"/>
          </a:fillRef>
          <a:effectRef idx="1">
            <a:schemeClr val="accent1"/>
          </a:effectRef>
          <a:fontRef idx="minor">
            <a:schemeClr val="lt1"/>
          </a:fontRef>
        </p:style>
        <p:txBody>
          <a:bodyPr/>
          <a:lst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a:lstStyle>
          <a:p>
            <a:pPr marL="0" indent="0" algn="ctr">
              <a:buClr>
                <a:schemeClr val="bg1"/>
              </a:buClr>
              <a:buNone/>
            </a:pPr>
            <a:r>
              <a:rPr lang="en-US" sz="2800" u="sng" dirty="0">
                <a:solidFill>
                  <a:schemeClr val="bg1"/>
                </a:solidFill>
              </a:rPr>
              <a:t>Revenue Classification</a:t>
            </a:r>
            <a:endParaRPr lang="en-US" sz="2800" dirty="0">
              <a:solidFill>
                <a:schemeClr val="bg1"/>
              </a:solidFill>
            </a:endParaRPr>
          </a:p>
          <a:p>
            <a:pPr marL="457200" indent="-457200">
              <a:buClr>
                <a:schemeClr val="bg1"/>
              </a:buClr>
              <a:buFont typeface="+mj-lt"/>
              <a:buAutoNum type="arabicPeriod"/>
            </a:pPr>
            <a:r>
              <a:rPr lang="en-US" sz="2400" dirty="0">
                <a:solidFill>
                  <a:schemeClr val="bg1"/>
                </a:solidFill>
              </a:rPr>
              <a:t>4100	Taxes</a:t>
            </a:r>
          </a:p>
          <a:p>
            <a:pPr marL="457200" indent="-457200">
              <a:buClr>
                <a:schemeClr val="bg1"/>
              </a:buClr>
              <a:buFont typeface="+mj-lt"/>
              <a:buAutoNum type="arabicPeriod"/>
            </a:pPr>
            <a:r>
              <a:rPr lang="en-US" sz="2400" dirty="0">
                <a:solidFill>
                  <a:schemeClr val="bg1"/>
                </a:solidFill>
              </a:rPr>
              <a:t>4200	Agency Earnings</a:t>
            </a:r>
          </a:p>
          <a:p>
            <a:pPr marL="457200" indent="-457200">
              <a:buClr>
                <a:schemeClr val="bg1"/>
              </a:buClr>
              <a:buFont typeface="+mj-lt"/>
              <a:buAutoNum type="arabicPeriod"/>
            </a:pPr>
            <a:r>
              <a:rPr lang="en-US" sz="2400" dirty="0">
                <a:solidFill>
                  <a:schemeClr val="bg1"/>
                </a:solidFill>
              </a:rPr>
              <a:t>4300	Money-Property </a:t>
            </a:r>
          </a:p>
          <a:p>
            <a:pPr marL="457200" indent="-457200">
              <a:buClr>
                <a:schemeClr val="bg1"/>
              </a:buClr>
              <a:buFont typeface="+mj-lt"/>
              <a:buAutoNum type="arabicPeriod"/>
            </a:pPr>
            <a:r>
              <a:rPr lang="en-US" sz="2400" dirty="0">
                <a:solidFill>
                  <a:schemeClr val="bg1"/>
                </a:solidFill>
              </a:rPr>
              <a:t>4400	Gifts, Donations, Federal</a:t>
            </a:r>
          </a:p>
          <a:p>
            <a:pPr marL="457200" indent="-457200">
              <a:buClr>
                <a:schemeClr val="bg1"/>
              </a:buClr>
              <a:buFont typeface="+mj-lt"/>
              <a:buAutoNum type="arabicPeriod"/>
            </a:pPr>
            <a:r>
              <a:rPr lang="en-US" sz="2400" dirty="0">
                <a:solidFill>
                  <a:schemeClr val="bg1"/>
                </a:solidFill>
              </a:rPr>
              <a:t>4500	Other Revenue</a:t>
            </a:r>
          </a:p>
          <a:p>
            <a:pPr marL="457200" indent="-457200">
              <a:buClr>
                <a:schemeClr val="bg1"/>
              </a:buClr>
              <a:buFont typeface="+mj-lt"/>
              <a:buAutoNum type="arabicPeriod"/>
            </a:pPr>
            <a:r>
              <a:rPr lang="en-US" sz="2400" dirty="0">
                <a:solidFill>
                  <a:schemeClr val="bg1"/>
                </a:solidFill>
              </a:rPr>
              <a:t>4600	Non-Revenue</a:t>
            </a:r>
          </a:p>
          <a:p>
            <a:pPr marL="0" indent="0">
              <a:buNone/>
            </a:pPr>
            <a:endParaRPr lang="en-US" sz="2400" dirty="0">
              <a:solidFill>
                <a:schemeClr val="bg1"/>
              </a:solidFill>
            </a:endParaRPr>
          </a:p>
        </p:txBody>
      </p:sp>
      <p:sp>
        <p:nvSpPr>
          <p:cNvPr id="3" name="Slide Number Placeholder 2">
            <a:extLst>
              <a:ext uri="{FF2B5EF4-FFF2-40B4-BE49-F238E27FC236}">
                <a16:creationId xmlns:a16="http://schemas.microsoft.com/office/drawing/2014/main" id="{5AF6B496-7C4C-43C5-AC2F-C530F7875BD2}"/>
              </a:ext>
            </a:extLst>
          </p:cNvPr>
          <p:cNvSpPr>
            <a:spLocks noGrp="1"/>
          </p:cNvSpPr>
          <p:nvPr>
            <p:ph type="sldNum" sz="quarter" idx="12"/>
          </p:nvPr>
        </p:nvSpPr>
        <p:spPr/>
        <p:txBody>
          <a:bodyPr/>
          <a:lstStyle/>
          <a:p>
            <a:pPr>
              <a:defRPr/>
            </a:pPr>
            <a:fld id="{63B0A6E9-C503-482A-9155-BAC36EBEE77A}" type="slidenum">
              <a:rPr lang="en-US" smtClean="0"/>
              <a:pPr>
                <a:defRPr/>
              </a:pPr>
              <a:t>40</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System Structures</a:t>
            </a:r>
          </a:p>
        </p:txBody>
      </p:sp>
      <p:sp>
        <p:nvSpPr>
          <p:cNvPr id="4" name="Content Placeholder 3"/>
          <p:cNvSpPr>
            <a:spLocks noGrp="1"/>
          </p:cNvSpPr>
          <p:nvPr>
            <p:ph sz="quarter" idx="1"/>
          </p:nvPr>
        </p:nvSpPr>
        <p:spPr>
          <a:xfrm>
            <a:off x="680321" y="2336872"/>
            <a:ext cx="9613861" cy="4321379"/>
          </a:xfrm>
        </p:spPr>
        <p:txBody>
          <a:bodyPr>
            <a:normAutofit/>
          </a:bodyPr>
          <a:lstStyle/>
          <a:p>
            <a:r>
              <a:rPr lang="en-US" u="sng" dirty="0"/>
              <a:t>Object codes</a:t>
            </a:r>
            <a:r>
              <a:rPr lang="en-US" dirty="0"/>
              <a:t>: six digits</a:t>
            </a:r>
          </a:p>
          <a:p>
            <a:r>
              <a:rPr lang="en-US" dirty="0"/>
              <a:t>Expenditure example</a:t>
            </a:r>
          </a:p>
          <a:p>
            <a:pPr lvl="1"/>
            <a:r>
              <a:rPr lang="en-US" dirty="0"/>
              <a:t>51XXXX Salaries and Wages</a:t>
            </a:r>
          </a:p>
          <a:p>
            <a:pPr lvl="2"/>
            <a:r>
              <a:rPr lang="en-US" dirty="0">
                <a:solidFill>
                  <a:schemeClr val="accent3">
                    <a:lumMod val="60000"/>
                    <a:lumOff val="40000"/>
                  </a:schemeClr>
                </a:solidFill>
              </a:rPr>
              <a:t>510100 Pay of Regular Classified Employees</a:t>
            </a:r>
          </a:p>
          <a:p>
            <a:pPr lvl="1"/>
            <a:r>
              <a:rPr lang="en-US" dirty="0"/>
              <a:t>Complete listing: Policy #7,002—Uniform Expenditure Account Classification </a:t>
            </a:r>
            <a:endParaRPr lang="en-US" i="1" dirty="0"/>
          </a:p>
          <a:p>
            <a:pPr lvl="2"/>
            <a:endParaRPr lang="en-US" dirty="0"/>
          </a:p>
          <a:p>
            <a:r>
              <a:rPr lang="en-US" dirty="0"/>
              <a:t>Revenue example</a:t>
            </a:r>
          </a:p>
          <a:p>
            <a:pPr lvl="1"/>
            <a:r>
              <a:rPr lang="en-US" dirty="0"/>
              <a:t>41XXXX Taxes</a:t>
            </a:r>
          </a:p>
          <a:p>
            <a:pPr lvl="2"/>
            <a:r>
              <a:rPr lang="en-US" dirty="0">
                <a:solidFill>
                  <a:schemeClr val="accent3">
                    <a:lumMod val="60000"/>
                    <a:lumOff val="40000"/>
                  </a:schemeClr>
                </a:solidFill>
              </a:rPr>
              <a:t>410110 Real Estate and Other Property Tax</a:t>
            </a:r>
          </a:p>
          <a:p>
            <a:pPr lvl="1"/>
            <a:r>
              <a:rPr lang="en-US" dirty="0"/>
              <a:t>Complete listing: Policy #6,002—Uniform Revenue Account Classification</a:t>
            </a:r>
            <a:r>
              <a:rPr lang="en-US" i="1" dirty="0"/>
              <a:t> </a:t>
            </a:r>
          </a:p>
          <a:p>
            <a:pPr lvl="1"/>
            <a:endParaRPr lang="en-US" dirty="0"/>
          </a:p>
        </p:txBody>
      </p:sp>
      <p:sp>
        <p:nvSpPr>
          <p:cNvPr id="5" name="Slide Number Placeholder 4">
            <a:extLst>
              <a:ext uri="{FF2B5EF4-FFF2-40B4-BE49-F238E27FC236}">
                <a16:creationId xmlns:a16="http://schemas.microsoft.com/office/drawing/2014/main" id="{97A784FD-A886-452F-AF31-6231FD69EA21}"/>
              </a:ext>
            </a:extLst>
          </p:cNvPr>
          <p:cNvSpPr>
            <a:spLocks noGrp="1"/>
          </p:cNvSpPr>
          <p:nvPr>
            <p:ph type="sldNum" sz="quarter" idx="12"/>
          </p:nvPr>
        </p:nvSpPr>
        <p:spPr/>
        <p:txBody>
          <a:bodyPr/>
          <a:lstStyle/>
          <a:p>
            <a:pPr>
              <a:defRPr/>
            </a:pPr>
            <a:fld id="{4C31EAA6-A726-4130-9768-D883E0BF156E}" type="slidenum">
              <a:rPr lang="en-US" smtClean="0"/>
              <a:pPr>
                <a:defRPr/>
              </a:pPr>
              <a:t>41</a:t>
            </a:fld>
            <a:endParaRPr lang="en-US" dirty="0"/>
          </a:p>
        </p:txBody>
      </p:sp>
    </p:spTree>
    <p:extLst>
      <p:ext uri="{BB962C8B-B14F-4D97-AF65-F5344CB8AC3E}">
        <p14:creationId xmlns:p14="http://schemas.microsoft.com/office/powerpoint/2010/main" val="20967572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680321" y="753228"/>
            <a:ext cx="9613861" cy="1080938"/>
          </a:xfrm>
        </p:spPr>
        <p:txBody>
          <a:bodyPr/>
          <a:lstStyle/>
          <a:p>
            <a:r>
              <a:rPr lang="en-US" dirty="0"/>
              <a:t>Budget Adjustments</a:t>
            </a:r>
          </a:p>
        </p:txBody>
      </p:sp>
      <p:sp>
        <p:nvSpPr>
          <p:cNvPr id="35843" name="Rectangle 3"/>
          <p:cNvSpPr>
            <a:spLocks noGrp="1" noChangeArrowheads="1"/>
          </p:cNvSpPr>
          <p:nvPr>
            <p:ph sz="quarter" idx="1"/>
          </p:nvPr>
        </p:nvSpPr>
        <p:spPr/>
        <p:txBody>
          <a:bodyPr/>
          <a:lstStyle/>
          <a:p>
            <a:r>
              <a:rPr lang="en-US" dirty="0"/>
              <a:t>Reduced Resources</a:t>
            </a:r>
          </a:p>
          <a:p>
            <a:pPr lvl="1"/>
            <a:r>
              <a:rPr lang="en-US" dirty="0"/>
              <a:t>Targeted reduction to a program or agency budget to meet the allocation provided by DOB in July</a:t>
            </a:r>
          </a:p>
          <a:p>
            <a:pPr lvl="1"/>
            <a:r>
              <a:rPr lang="en-US" dirty="0"/>
              <a:t>Usually a dollar amount that equates to a predetermined percentage for all agencies</a:t>
            </a:r>
          </a:p>
          <a:p>
            <a:pPr lvl="1"/>
            <a:r>
              <a:rPr lang="en-US" dirty="0"/>
              <a:t>Each item submitted as a change package</a:t>
            </a:r>
          </a:p>
          <a:p>
            <a:endParaRPr lang="en-US" dirty="0"/>
          </a:p>
          <a:p>
            <a:endParaRPr lang="en-US" dirty="0"/>
          </a:p>
          <a:p>
            <a:endParaRPr lang="en-US" dirty="0"/>
          </a:p>
        </p:txBody>
      </p:sp>
      <p:sp>
        <p:nvSpPr>
          <p:cNvPr id="3" name="Slide Number Placeholder 2">
            <a:extLst>
              <a:ext uri="{FF2B5EF4-FFF2-40B4-BE49-F238E27FC236}">
                <a16:creationId xmlns:a16="http://schemas.microsoft.com/office/drawing/2014/main" id="{8ED686B0-F74C-457B-82C7-4333E7708A6F}"/>
              </a:ext>
            </a:extLst>
          </p:cNvPr>
          <p:cNvSpPr>
            <a:spLocks noGrp="1"/>
          </p:cNvSpPr>
          <p:nvPr>
            <p:ph type="sldNum" sz="quarter" idx="12"/>
          </p:nvPr>
        </p:nvSpPr>
        <p:spPr/>
        <p:txBody>
          <a:bodyPr/>
          <a:lstStyle/>
          <a:p>
            <a:pPr>
              <a:defRPr/>
            </a:pPr>
            <a:fld id="{4C31EAA6-A726-4130-9768-D883E0BF156E}" type="slidenum">
              <a:rPr lang="en-US" smtClean="0"/>
              <a:pPr>
                <a:defRPr/>
              </a:pPr>
              <a:t>42</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827" y="753228"/>
            <a:ext cx="9915356" cy="1080938"/>
          </a:xfrm>
        </p:spPr>
        <p:txBody>
          <a:bodyPr>
            <a:normAutofit/>
          </a:bodyPr>
          <a:lstStyle/>
          <a:p>
            <a:r>
              <a:rPr lang="en-US" dirty="0"/>
              <a:t>System Structures</a:t>
            </a:r>
          </a:p>
        </p:txBody>
      </p:sp>
      <p:sp>
        <p:nvSpPr>
          <p:cNvPr id="4" name="Content Placeholder 3"/>
          <p:cNvSpPr>
            <a:spLocks noGrp="1"/>
          </p:cNvSpPr>
          <p:nvPr>
            <p:ph sz="quarter" idx="1"/>
          </p:nvPr>
        </p:nvSpPr>
        <p:spPr>
          <a:xfrm>
            <a:off x="378826" y="2349305"/>
            <a:ext cx="10087537" cy="3193366"/>
          </a:xfrm>
        </p:spPr>
        <p:txBody>
          <a:bodyPr>
            <a:normAutofit/>
          </a:bodyPr>
          <a:lstStyle/>
          <a:p>
            <a:r>
              <a:rPr lang="en-US" dirty="0"/>
              <a:t>Reporting Levels</a:t>
            </a:r>
          </a:p>
          <a:p>
            <a:pPr lvl="1"/>
            <a:r>
              <a:rPr lang="en-US" dirty="0"/>
              <a:t>In the state’s budgeting system, a reporting level is used to identify the agency and major program level</a:t>
            </a:r>
          </a:p>
          <a:p>
            <a:pPr lvl="1"/>
            <a:r>
              <a:rPr lang="en-US" dirty="0"/>
              <a:t>IBARS Tree Structure</a:t>
            </a:r>
          </a:p>
          <a:p>
            <a:pPr lvl="2"/>
            <a:r>
              <a:rPr lang="en-US" dirty="0"/>
              <a:t>288 — Level 1 is the Agency Level</a:t>
            </a:r>
            <a:endParaRPr lang="en-US" sz="2000" dirty="0"/>
          </a:p>
          <a:p>
            <a:pPr lvl="2"/>
            <a:r>
              <a:rPr lang="en-US" dirty="0"/>
              <a:t>00 — Level 2 is the Agency or Division Level</a:t>
            </a:r>
          </a:p>
          <a:p>
            <a:pPr lvl="2"/>
            <a:r>
              <a:rPr lang="en-US" dirty="0"/>
              <a:t>01030 — Level 3 is the SMART Program Level</a:t>
            </a:r>
          </a:p>
          <a:p>
            <a:pPr lvl="2"/>
            <a:r>
              <a:rPr lang="en-US" dirty="0"/>
              <a:t>0101200 — Level 4 is the SMART Department ID Level</a:t>
            </a:r>
            <a:endParaRPr lang="en-US" sz="2000" dirty="0"/>
          </a:p>
          <a:p>
            <a:pPr lvl="2"/>
            <a:endParaRPr lang="en-US" dirty="0"/>
          </a:p>
        </p:txBody>
      </p:sp>
      <p:sp>
        <p:nvSpPr>
          <p:cNvPr id="5" name="TextBox 4"/>
          <p:cNvSpPr txBox="1"/>
          <p:nvPr/>
        </p:nvSpPr>
        <p:spPr>
          <a:xfrm>
            <a:off x="2804971" y="5812384"/>
            <a:ext cx="6145832" cy="584775"/>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en-US" sz="3200" dirty="0">
                <a:solidFill>
                  <a:srgbClr val="FFC000"/>
                </a:solidFill>
              </a:rPr>
              <a:t>288-00-01030-0101200</a:t>
            </a:r>
          </a:p>
        </p:txBody>
      </p:sp>
      <p:sp>
        <p:nvSpPr>
          <p:cNvPr id="6" name="Slide Number Placeholder 5">
            <a:extLst>
              <a:ext uri="{FF2B5EF4-FFF2-40B4-BE49-F238E27FC236}">
                <a16:creationId xmlns:a16="http://schemas.microsoft.com/office/drawing/2014/main" id="{31B32346-1ABC-46B8-BE1C-A834F79AB194}"/>
              </a:ext>
            </a:extLst>
          </p:cNvPr>
          <p:cNvSpPr>
            <a:spLocks noGrp="1"/>
          </p:cNvSpPr>
          <p:nvPr>
            <p:ph type="sldNum" sz="quarter" idx="12"/>
          </p:nvPr>
        </p:nvSpPr>
        <p:spPr/>
        <p:txBody>
          <a:bodyPr/>
          <a:lstStyle/>
          <a:p>
            <a:pPr>
              <a:defRPr/>
            </a:pPr>
            <a:fld id="{4C31EAA6-A726-4130-9768-D883E0BF156E}" type="slidenum">
              <a:rPr lang="en-US" smtClean="0"/>
              <a:pPr>
                <a:defRPr/>
              </a:pPr>
              <a:t>43</a:t>
            </a:fld>
            <a:endParaRPr lang="en-US" dirty="0"/>
          </a:p>
        </p:txBody>
      </p:sp>
    </p:spTree>
    <p:extLst>
      <p:ext uri="{BB962C8B-B14F-4D97-AF65-F5344CB8AC3E}">
        <p14:creationId xmlns:p14="http://schemas.microsoft.com/office/powerpoint/2010/main" val="131250124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n-US" dirty="0"/>
              <a:t>Functions of Government </a:t>
            </a:r>
          </a:p>
        </p:txBody>
      </p:sp>
      <p:sp>
        <p:nvSpPr>
          <p:cNvPr id="31747" name="Rectangle 3"/>
          <p:cNvSpPr>
            <a:spLocks noGrp="1" noChangeArrowheads="1"/>
          </p:cNvSpPr>
          <p:nvPr>
            <p:ph sz="quarter" idx="1"/>
          </p:nvPr>
        </p:nvSpPr>
        <p:spPr/>
        <p:txBody>
          <a:bodyPr>
            <a:normAutofit/>
          </a:bodyPr>
          <a:lstStyle/>
          <a:p>
            <a:r>
              <a:rPr lang="en-US" dirty="0"/>
              <a:t>General categories for reports and publications</a:t>
            </a:r>
          </a:p>
          <a:p>
            <a:pPr lvl="1"/>
            <a:r>
              <a:rPr lang="en-US" dirty="0"/>
              <a:t>Function 1: General Government</a:t>
            </a:r>
          </a:p>
          <a:p>
            <a:pPr lvl="1"/>
            <a:r>
              <a:rPr lang="en-US" dirty="0"/>
              <a:t>Function 2: Human Services</a:t>
            </a:r>
          </a:p>
          <a:p>
            <a:pPr lvl="1"/>
            <a:r>
              <a:rPr lang="en-US" dirty="0"/>
              <a:t>Function 3: Education</a:t>
            </a:r>
          </a:p>
          <a:p>
            <a:pPr lvl="1"/>
            <a:r>
              <a:rPr lang="en-US" dirty="0"/>
              <a:t>Function 4: Public Safety</a:t>
            </a:r>
          </a:p>
          <a:p>
            <a:pPr lvl="1"/>
            <a:r>
              <a:rPr lang="en-US" dirty="0"/>
              <a:t>Function 5: Agriculture &amp; Natural Resources</a:t>
            </a:r>
          </a:p>
          <a:p>
            <a:pPr lvl="1"/>
            <a:r>
              <a:rPr lang="en-US" dirty="0"/>
              <a:t>Function 6: Transportation</a:t>
            </a:r>
          </a:p>
        </p:txBody>
      </p:sp>
      <p:sp>
        <p:nvSpPr>
          <p:cNvPr id="3" name="Slide Number Placeholder 2">
            <a:extLst>
              <a:ext uri="{FF2B5EF4-FFF2-40B4-BE49-F238E27FC236}">
                <a16:creationId xmlns:a16="http://schemas.microsoft.com/office/drawing/2014/main" id="{4F8B3B96-89CF-4A33-98DF-9BF38E57D949}"/>
              </a:ext>
            </a:extLst>
          </p:cNvPr>
          <p:cNvSpPr>
            <a:spLocks noGrp="1"/>
          </p:cNvSpPr>
          <p:nvPr>
            <p:ph type="sldNum" sz="quarter" idx="12"/>
          </p:nvPr>
        </p:nvSpPr>
        <p:spPr/>
        <p:txBody>
          <a:bodyPr/>
          <a:lstStyle/>
          <a:p>
            <a:pPr>
              <a:defRPr/>
            </a:pPr>
            <a:fld id="{4C31EAA6-A726-4130-9768-D883E0BF156E}" type="slidenum">
              <a:rPr lang="en-US" smtClean="0"/>
              <a:pPr>
                <a:defRPr/>
              </a:pPr>
              <a:t>44</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1006764" y="753227"/>
            <a:ext cx="9214380" cy="1090790"/>
          </a:xfrm>
        </p:spPr>
        <p:txBody>
          <a:bodyPr/>
          <a:lstStyle/>
          <a:p>
            <a:r>
              <a:rPr lang="en-US" dirty="0"/>
              <a:t>Budget Adjustments</a:t>
            </a:r>
          </a:p>
        </p:txBody>
      </p:sp>
      <p:sp>
        <p:nvSpPr>
          <p:cNvPr id="33795" name="Rectangle 3"/>
          <p:cNvSpPr>
            <a:spLocks noGrp="1" noChangeArrowheads="1"/>
          </p:cNvSpPr>
          <p:nvPr>
            <p:ph sz="quarter" idx="1"/>
          </p:nvPr>
        </p:nvSpPr>
        <p:spPr>
          <a:xfrm>
            <a:off x="1006764" y="2266950"/>
            <a:ext cx="8978655" cy="4760022"/>
          </a:xfrm>
        </p:spPr>
        <p:txBody>
          <a:bodyPr>
            <a:normAutofit/>
          </a:bodyPr>
          <a:lstStyle/>
          <a:p>
            <a:r>
              <a:rPr lang="en-US" dirty="0">
                <a:solidFill>
                  <a:schemeClr val="accent3">
                    <a:lumMod val="60000"/>
                    <a:lumOff val="40000"/>
                  </a:schemeClr>
                </a:solidFill>
              </a:rPr>
              <a:t>Supplementals</a:t>
            </a:r>
          </a:p>
          <a:p>
            <a:pPr lvl="1"/>
            <a:r>
              <a:rPr lang="en-US" dirty="0"/>
              <a:t>Adjustment to the current year budget (FY 2027)</a:t>
            </a:r>
          </a:p>
          <a:p>
            <a:r>
              <a:rPr lang="en-US" dirty="0">
                <a:solidFill>
                  <a:schemeClr val="accent3">
                    <a:lumMod val="60000"/>
                    <a:lumOff val="40000"/>
                  </a:schemeClr>
                </a:solidFill>
              </a:rPr>
              <a:t>Enhancements</a:t>
            </a:r>
          </a:p>
          <a:p>
            <a:pPr lvl="1"/>
            <a:r>
              <a:rPr lang="en-US" dirty="0"/>
              <a:t>Adjustment to the budget year request or base budget (FY 2028)</a:t>
            </a:r>
          </a:p>
          <a:p>
            <a:r>
              <a:rPr lang="en-US" dirty="0">
                <a:solidFill>
                  <a:schemeClr val="accent3">
                    <a:lumMod val="60000"/>
                    <a:lumOff val="40000"/>
                  </a:schemeClr>
                </a:solidFill>
              </a:rPr>
              <a:t>Every adjustment to a limited or appropriated funding source must be submitted as a change package</a:t>
            </a:r>
          </a:p>
          <a:p>
            <a:r>
              <a:rPr lang="en-US" dirty="0">
                <a:solidFill>
                  <a:schemeClr val="accent3">
                    <a:lumMod val="60000"/>
                    <a:lumOff val="40000"/>
                  </a:schemeClr>
                </a:solidFill>
              </a:rPr>
              <a:t>Not every change has to be attached to a change package for no limit funds, but agencies should still provide justification</a:t>
            </a:r>
            <a:endParaRPr lang="en-US" sz="2000" dirty="0"/>
          </a:p>
          <a:p>
            <a:r>
              <a:rPr lang="en-US" dirty="0">
                <a:solidFill>
                  <a:schemeClr val="accent3">
                    <a:lumMod val="60000"/>
                    <a:lumOff val="40000"/>
                  </a:schemeClr>
                </a:solidFill>
              </a:rPr>
              <a:t>Requests must include impacts on performance measures</a:t>
            </a:r>
          </a:p>
        </p:txBody>
      </p:sp>
      <p:sp>
        <p:nvSpPr>
          <p:cNvPr id="3" name="Slide Number Placeholder 2">
            <a:extLst>
              <a:ext uri="{FF2B5EF4-FFF2-40B4-BE49-F238E27FC236}">
                <a16:creationId xmlns:a16="http://schemas.microsoft.com/office/drawing/2014/main" id="{21AB26ED-53EC-43EE-AA51-C7E21E280732}"/>
              </a:ext>
            </a:extLst>
          </p:cNvPr>
          <p:cNvSpPr>
            <a:spLocks noGrp="1"/>
          </p:cNvSpPr>
          <p:nvPr>
            <p:ph type="sldNum" sz="quarter" idx="12"/>
          </p:nvPr>
        </p:nvSpPr>
        <p:spPr/>
        <p:txBody>
          <a:bodyPr/>
          <a:lstStyle/>
          <a:p>
            <a:pPr>
              <a:defRPr/>
            </a:pPr>
            <a:fld id="{4C31EAA6-A726-4130-9768-D883E0BF156E}" type="slidenum">
              <a:rPr lang="en-US" smtClean="0"/>
              <a:pPr>
                <a:defRPr/>
              </a:pPr>
              <a:t>45</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4"/>
          <p:cNvSpPr>
            <a:spLocks noGrp="1" noChangeArrowheads="1"/>
          </p:cNvSpPr>
          <p:nvPr>
            <p:ph type="title"/>
          </p:nvPr>
        </p:nvSpPr>
        <p:spPr/>
        <p:txBody>
          <a:bodyPr>
            <a:noAutofit/>
          </a:bodyPr>
          <a:lstStyle/>
          <a:p>
            <a:pPr algn="ctr"/>
            <a:r>
              <a:rPr lang="en-US" sz="4400" dirty="0"/>
              <a:t>Components of Your Budget</a:t>
            </a:r>
          </a:p>
        </p:txBody>
      </p:sp>
      <p:sp>
        <p:nvSpPr>
          <p:cNvPr id="2" name="Slide Number Placeholder 1">
            <a:extLst>
              <a:ext uri="{FF2B5EF4-FFF2-40B4-BE49-F238E27FC236}">
                <a16:creationId xmlns:a16="http://schemas.microsoft.com/office/drawing/2014/main" id="{ABF5BF85-0A45-40C5-AF58-63614C51BAF1}"/>
              </a:ext>
            </a:extLst>
          </p:cNvPr>
          <p:cNvSpPr>
            <a:spLocks noGrp="1"/>
          </p:cNvSpPr>
          <p:nvPr>
            <p:ph type="sldNum" sz="quarter" idx="12"/>
          </p:nvPr>
        </p:nvSpPr>
        <p:spPr/>
        <p:txBody>
          <a:bodyPr/>
          <a:lstStyle/>
          <a:p>
            <a:pPr>
              <a:defRPr/>
            </a:pPr>
            <a:fld id="{514F070A-708B-425D-9A48-AF0FE66B31DB}" type="slidenum">
              <a:rPr lang="en-US" smtClean="0"/>
              <a:pPr>
                <a:defRPr/>
              </a:pPr>
              <a:t>46</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680321" y="753228"/>
            <a:ext cx="9613862" cy="1080938"/>
          </a:xfrm>
        </p:spPr>
        <p:txBody>
          <a:bodyPr/>
          <a:lstStyle/>
          <a:p>
            <a:r>
              <a:rPr lang="en-US" dirty="0"/>
              <a:t>Components</a:t>
            </a:r>
          </a:p>
        </p:txBody>
      </p:sp>
      <p:sp>
        <p:nvSpPr>
          <p:cNvPr id="43011" name="Rectangle 3"/>
          <p:cNvSpPr>
            <a:spLocks noGrp="1" noChangeArrowheads="1"/>
          </p:cNvSpPr>
          <p:nvPr>
            <p:ph sz="quarter" idx="1"/>
          </p:nvPr>
        </p:nvSpPr>
        <p:spPr>
          <a:xfrm>
            <a:off x="680321" y="2336873"/>
            <a:ext cx="9910739" cy="4303624"/>
          </a:xfrm>
        </p:spPr>
        <p:txBody>
          <a:bodyPr>
            <a:normAutofit lnSpcReduction="10000"/>
          </a:bodyPr>
          <a:lstStyle/>
          <a:p>
            <a:r>
              <a:rPr lang="en-US" sz="2600" dirty="0"/>
              <a:t>Narrative</a:t>
            </a:r>
            <a:endParaRPr lang="en-US" dirty="0"/>
          </a:p>
          <a:p>
            <a:pPr lvl="1"/>
            <a:r>
              <a:rPr lang="en-US" sz="2400" dirty="0"/>
              <a:t>Strategic Plan</a:t>
            </a:r>
          </a:p>
          <a:p>
            <a:pPr lvl="1"/>
            <a:r>
              <a:rPr lang="en-US" sz="2400" dirty="0"/>
              <a:t>Program Narrative</a:t>
            </a:r>
          </a:p>
          <a:p>
            <a:pPr lvl="2"/>
            <a:r>
              <a:rPr lang="en-US" sz="2200" dirty="0"/>
              <a:t>Subprogram Narrative</a:t>
            </a:r>
            <a:endParaRPr lang="en-US" sz="2400" dirty="0"/>
          </a:p>
          <a:p>
            <a:pPr lvl="1"/>
            <a:r>
              <a:rPr lang="en-US" sz="2400" dirty="0"/>
              <a:t>Statutory History</a:t>
            </a:r>
          </a:p>
          <a:p>
            <a:pPr lvl="1"/>
            <a:r>
              <a:rPr lang="en-US" sz="2400" dirty="0"/>
              <a:t>Agency-wide Overview</a:t>
            </a:r>
          </a:p>
          <a:p>
            <a:pPr lvl="1"/>
            <a:r>
              <a:rPr lang="en-US" sz="2400" dirty="0"/>
              <a:t>Actual Position Numbers</a:t>
            </a:r>
          </a:p>
          <a:p>
            <a:pPr lvl="1"/>
            <a:r>
              <a:rPr lang="en-US" sz="2400" dirty="0"/>
              <a:t>New Funds</a:t>
            </a:r>
          </a:p>
          <a:p>
            <a:pPr lvl="1"/>
            <a:r>
              <a:rPr lang="en-US" sz="2400" dirty="0"/>
              <a:t>Summary of Supplementals and Enhancements</a:t>
            </a:r>
          </a:p>
          <a:p>
            <a:pPr lvl="1"/>
            <a:r>
              <a:rPr lang="en-US" sz="2400" dirty="0"/>
              <a:t>Expenditure Justification by Object Code</a:t>
            </a:r>
          </a:p>
          <a:p>
            <a:r>
              <a:rPr lang="en-US" sz="2600" dirty="0"/>
              <a:t>Explanation of receipts in funding sources</a:t>
            </a:r>
          </a:p>
        </p:txBody>
      </p:sp>
      <p:sp>
        <p:nvSpPr>
          <p:cNvPr id="3" name="Slide Number Placeholder 2">
            <a:extLst>
              <a:ext uri="{FF2B5EF4-FFF2-40B4-BE49-F238E27FC236}">
                <a16:creationId xmlns:a16="http://schemas.microsoft.com/office/drawing/2014/main" id="{54664E71-3E39-46B5-A14E-72E8E3C860D0}"/>
              </a:ext>
            </a:extLst>
          </p:cNvPr>
          <p:cNvSpPr>
            <a:spLocks noGrp="1"/>
          </p:cNvSpPr>
          <p:nvPr>
            <p:ph type="sldNum" sz="quarter" idx="12"/>
          </p:nvPr>
        </p:nvSpPr>
        <p:spPr/>
        <p:txBody>
          <a:bodyPr/>
          <a:lstStyle/>
          <a:p>
            <a:pPr>
              <a:defRPr/>
            </a:pPr>
            <a:fld id="{4C31EAA6-A726-4130-9768-D883E0BF156E}" type="slidenum">
              <a:rPr lang="en-US" smtClean="0"/>
              <a:pPr>
                <a:defRPr/>
              </a:pPr>
              <a:t>47</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1" y="753228"/>
            <a:ext cx="9613862" cy="1080938"/>
          </a:xfrm>
        </p:spPr>
        <p:txBody>
          <a:bodyPr/>
          <a:lstStyle/>
          <a:p>
            <a:r>
              <a:rPr lang="en-US" dirty="0"/>
              <a:t>Components – Performance Measures</a:t>
            </a:r>
          </a:p>
        </p:txBody>
      </p:sp>
      <p:sp>
        <p:nvSpPr>
          <p:cNvPr id="4" name="Slide Number Placeholder 3">
            <a:extLst>
              <a:ext uri="{FF2B5EF4-FFF2-40B4-BE49-F238E27FC236}">
                <a16:creationId xmlns:a16="http://schemas.microsoft.com/office/drawing/2014/main" id="{1F6EA5AD-62ED-4798-97F6-AD3124A6DFA1}"/>
              </a:ext>
            </a:extLst>
          </p:cNvPr>
          <p:cNvSpPr>
            <a:spLocks noGrp="1"/>
          </p:cNvSpPr>
          <p:nvPr>
            <p:ph type="sldNum" sz="quarter" idx="12"/>
          </p:nvPr>
        </p:nvSpPr>
        <p:spPr/>
        <p:txBody>
          <a:bodyPr/>
          <a:lstStyle/>
          <a:p>
            <a:pPr fontAlgn="base">
              <a:spcBef>
                <a:spcPct val="0"/>
              </a:spcBef>
              <a:spcAft>
                <a:spcPct val="0"/>
              </a:spcAft>
              <a:defRPr/>
            </a:pPr>
            <a:fld id="{4C31EAA6-A726-4130-9768-D883E0BF156E}" type="slidenum">
              <a:rPr lang="en-US">
                <a:solidFill>
                  <a:schemeClr val="tx1"/>
                </a:solidFill>
                <a:latin typeface="Arial" charset="0"/>
              </a:rPr>
              <a:pPr fontAlgn="base">
                <a:spcBef>
                  <a:spcPct val="0"/>
                </a:spcBef>
                <a:spcAft>
                  <a:spcPct val="0"/>
                </a:spcAft>
                <a:defRPr/>
              </a:pPr>
              <a:t>48</a:t>
            </a:fld>
            <a:endParaRPr lang="en-US" dirty="0">
              <a:solidFill>
                <a:schemeClr val="tx1"/>
              </a:solidFill>
              <a:latin typeface="Arial" charset="0"/>
            </a:endParaRPr>
          </a:p>
        </p:txBody>
      </p:sp>
      <p:sp>
        <p:nvSpPr>
          <p:cNvPr id="6" name="Content Placeholder 5">
            <a:extLst>
              <a:ext uri="{FF2B5EF4-FFF2-40B4-BE49-F238E27FC236}">
                <a16:creationId xmlns:a16="http://schemas.microsoft.com/office/drawing/2014/main" id="{267DE8BD-FCA9-4700-BC96-2A88390D4AFA}"/>
              </a:ext>
            </a:extLst>
          </p:cNvPr>
          <p:cNvSpPr>
            <a:spLocks noGrp="1"/>
          </p:cNvSpPr>
          <p:nvPr>
            <p:ph sz="quarter" idx="1"/>
          </p:nvPr>
        </p:nvSpPr>
        <p:spPr>
          <a:xfrm>
            <a:off x="680321" y="2336872"/>
            <a:ext cx="9613861" cy="4268113"/>
          </a:xfrm>
        </p:spPr>
        <p:txBody>
          <a:bodyPr>
            <a:normAutofit/>
          </a:bodyPr>
          <a:lstStyle/>
          <a:p>
            <a:r>
              <a:rPr lang="en-US" dirty="0"/>
              <a:t>Performance measures flow logically from the Strategic Plan</a:t>
            </a:r>
          </a:p>
          <a:p>
            <a:pPr lvl="1"/>
            <a:r>
              <a:rPr lang="en-US" dirty="0"/>
              <a:t>Outputs: The number of units of a product or service produced.</a:t>
            </a:r>
          </a:p>
          <a:p>
            <a:pPr lvl="1"/>
            <a:r>
              <a:rPr lang="en-US" dirty="0"/>
              <a:t>Outcomes: Measures the ultimate benefits associated with a program or service.  Also known as results.</a:t>
            </a:r>
          </a:p>
          <a:p>
            <a:pPr lvl="1"/>
            <a:r>
              <a:rPr lang="en-US" dirty="0"/>
              <a:t>Measures should be reliable, consistent, obtainable, and quantifiable.</a:t>
            </a:r>
          </a:p>
          <a:p>
            <a:r>
              <a:rPr lang="en-US" dirty="0"/>
              <a:t>Example: Seat Belts</a:t>
            </a:r>
          </a:p>
          <a:p>
            <a:pPr lvl="1"/>
            <a:r>
              <a:rPr lang="en-US" dirty="0"/>
              <a:t>Objective: Reduce fatalities due to noncompliance with seatbelt law</a:t>
            </a:r>
          </a:p>
          <a:p>
            <a:pPr lvl="1"/>
            <a:r>
              <a:rPr lang="en-US" dirty="0"/>
              <a:t>Strategy: Conduct additional hours of seatbelt law enforcement</a:t>
            </a:r>
          </a:p>
          <a:p>
            <a:pPr lvl="1"/>
            <a:r>
              <a:rPr lang="en-US" dirty="0"/>
              <a:t>Outputs: Number of hours of enforcement and number of citations</a:t>
            </a:r>
          </a:p>
          <a:p>
            <a:pPr lvl="1"/>
            <a:r>
              <a:rPr lang="en-US" dirty="0"/>
              <a:t>Outcome: Percentage or number of motorist fatalities caused by noncompliance with seatbelt law</a:t>
            </a:r>
          </a:p>
          <a:p>
            <a:endParaRPr lang="en-US" dirty="0"/>
          </a:p>
        </p:txBody>
      </p:sp>
    </p:spTree>
    <p:extLst>
      <p:ext uri="{BB962C8B-B14F-4D97-AF65-F5344CB8AC3E}">
        <p14:creationId xmlns:p14="http://schemas.microsoft.com/office/powerpoint/2010/main" val="148353924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96A140-BEFB-410F-BD2C-6F3F43B3DBF1}"/>
              </a:ext>
            </a:extLst>
          </p:cNvPr>
          <p:cNvSpPr>
            <a:spLocks noGrp="1"/>
          </p:cNvSpPr>
          <p:nvPr>
            <p:ph type="title"/>
          </p:nvPr>
        </p:nvSpPr>
        <p:spPr>
          <a:xfrm>
            <a:off x="680321" y="753228"/>
            <a:ext cx="9613862" cy="1080938"/>
          </a:xfrm>
        </p:spPr>
        <p:txBody>
          <a:bodyPr/>
          <a:lstStyle/>
          <a:p>
            <a:r>
              <a:rPr lang="en-US" dirty="0"/>
              <a:t>Components – Performance Measures	</a:t>
            </a:r>
          </a:p>
        </p:txBody>
      </p:sp>
      <p:sp>
        <p:nvSpPr>
          <p:cNvPr id="3" name="Content Placeholder 2">
            <a:extLst>
              <a:ext uri="{FF2B5EF4-FFF2-40B4-BE49-F238E27FC236}">
                <a16:creationId xmlns:a16="http://schemas.microsoft.com/office/drawing/2014/main" id="{B5D3D1F5-8850-4F68-B19B-809688E744B7}"/>
              </a:ext>
            </a:extLst>
          </p:cNvPr>
          <p:cNvSpPr>
            <a:spLocks noGrp="1"/>
          </p:cNvSpPr>
          <p:nvPr>
            <p:ph idx="1"/>
          </p:nvPr>
        </p:nvSpPr>
        <p:spPr>
          <a:xfrm>
            <a:off x="680321" y="2336873"/>
            <a:ext cx="9613861" cy="4139428"/>
          </a:xfrm>
        </p:spPr>
        <p:txBody>
          <a:bodyPr>
            <a:normAutofit/>
          </a:bodyPr>
          <a:lstStyle/>
          <a:p>
            <a:r>
              <a:rPr lang="en-US" dirty="0"/>
              <a:t>Measures to Include:</a:t>
            </a:r>
          </a:p>
          <a:p>
            <a:pPr lvl="1"/>
            <a:r>
              <a:rPr lang="en-US" dirty="0"/>
              <a:t>Key measures developed with DOB from prior years</a:t>
            </a:r>
          </a:p>
          <a:p>
            <a:pPr lvl="1"/>
            <a:r>
              <a:rPr lang="en-US" dirty="0"/>
              <a:t>Measures related to supplementals and enhancements</a:t>
            </a:r>
          </a:p>
          <a:p>
            <a:pPr lvl="1"/>
            <a:r>
              <a:rPr lang="en-US" dirty="0"/>
              <a:t>Measures related to outcomes that serve the agency mission</a:t>
            </a:r>
          </a:p>
          <a:p>
            <a:pPr lvl="1"/>
            <a:endParaRPr lang="en-US" dirty="0"/>
          </a:p>
          <a:p>
            <a:r>
              <a:rPr lang="en-US" dirty="0"/>
              <a:t>Tips for Estimating Future Measures:</a:t>
            </a:r>
          </a:p>
          <a:p>
            <a:pPr lvl="1"/>
            <a:r>
              <a:rPr lang="en-US" dirty="0"/>
              <a:t>Work with your agency to provide meaningful future estimates</a:t>
            </a:r>
          </a:p>
          <a:p>
            <a:pPr lvl="1"/>
            <a:r>
              <a:rPr lang="en-US" dirty="0"/>
              <a:t>Try to avoid simply keeping measures flat</a:t>
            </a:r>
          </a:p>
          <a:p>
            <a:pPr lvl="1"/>
            <a:r>
              <a:rPr lang="en-US" dirty="0"/>
              <a:t>Show how additional funds would affect the measures</a:t>
            </a:r>
          </a:p>
          <a:p>
            <a:pPr lvl="1"/>
            <a:r>
              <a:rPr lang="en-US" dirty="0"/>
              <a:t>Enhancements that do not demonstrate the effect on performance measures may not be considered</a:t>
            </a:r>
          </a:p>
        </p:txBody>
      </p:sp>
      <p:sp>
        <p:nvSpPr>
          <p:cNvPr id="4" name="Slide Number Placeholder 1">
            <a:extLst>
              <a:ext uri="{FF2B5EF4-FFF2-40B4-BE49-F238E27FC236}">
                <a16:creationId xmlns:a16="http://schemas.microsoft.com/office/drawing/2014/main" id="{0A7658EB-9301-4A4B-8405-67B2C3CCAF1C}"/>
              </a:ext>
            </a:extLst>
          </p:cNvPr>
          <p:cNvSpPr>
            <a:spLocks noGrp="1"/>
          </p:cNvSpPr>
          <p:nvPr>
            <p:ph type="sldNum" sz="quarter" idx="12"/>
          </p:nvPr>
        </p:nvSpPr>
        <p:spPr>
          <a:xfrm>
            <a:off x="10716392" y="753228"/>
            <a:ext cx="1154151" cy="1090789"/>
          </a:xfrm>
        </p:spPr>
        <p:txBody>
          <a:bodyPr/>
          <a:lstStyle/>
          <a:p>
            <a:pPr>
              <a:defRPr/>
            </a:pPr>
            <a:fld id="{514F070A-708B-425D-9A48-AF0FE66B31DB}" type="slidenum">
              <a:rPr lang="en-US" smtClean="0"/>
              <a:pPr>
                <a:defRPr/>
              </a:pPr>
              <a:t>49</a:t>
            </a:fld>
            <a:endParaRPr lang="en-US" dirty="0"/>
          </a:p>
        </p:txBody>
      </p:sp>
    </p:spTree>
    <p:extLst>
      <p:ext uri="{BB962C8B-B14F-4D97-AF65-F5344CB8AC3E}">
        <p14:creationId xmlns:p14="http://schemas.microsoft.com/office/powerpoint/2010/main" val="13810026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680321" y="753228"/>
            <a:ext cx="9613862" cy="1080938"/>
          </a:xfrm>
        </p:spPr>
        <p:txBody>
          <a:bodyPr/>
          <a:lstStyle/>
          <a:p>
            <a:r>
              <a:rPr lang="en-US" dirty="0"/>
              <a:t>Other Components</a:t>
            </a:r>
          </a:p>
        </p:txBody>
      </p:sp>
      <p:sp>
        <p:nvSpPr>
          <p:cNvPr id="44035" name="Rectangle 3"/>
          <p:cNvSpPr>
            <a:spLocks noGrp="1" noChangeArrowheads="1"/>
          </p:cNvSpPr>
          <p:nvPr>
            <p:ph sz="quarter" idx="1"/>
          </p:nvPr>
        </p:nvSpPr>
        <p:spPr/>
        <p:txBody>
          <a:bodyPr/>
          <a:lstStyle/>
          <a:p>
            <a:pPr lvl="1"/>
            <a:r>
              <a:rPr lang="en-US" dirty="0"/>
              <a:t>Capital Improvements Budget</a:t>
            </a:r>
          </a:p>
          <a:p>
            <a:pPr lvl="1"/>
            <a:r>
              <a:rPr lang="en-US" dirty="0"/>
              <a:t>Children’s Services Budget</a:t>
            </a:r>
          </a:p>
          <a:p>
            <a:pPr lvl="1"/>
            <a:endParaRPr lang="en-US" dirty="0"/>
          </a:p>
          <a:p>
            <a:pPr marL="1371600" lvl="3" indent="0">
              <a:buNone/>
            </a:pPr>
            <a:endParaRPr lang="en-US" dirty="0"/>
          </a:p>
        </p:txBody>
      </p:sp>
      <p:sp>
        <p:nvSpPr>
          <p:cNvPr id="3" name="Slide Number Placeholder 2">
            <a:extLst>
              <a:ext uri="{FF2B5EF4-FFF2-40B4-BE49-F238E27FC236}">
                <a16:creationId xmlns:a16="http://schemas.microsoft.com/office/drawing/2014/main" id="{47E55604-C43F-4611-BB06-988DFB7AAA48}"/>
              </a:ext>
            </a:extLst>
          </p:cNvPr>
          <p:cNvSpPr>
            <a:spLocks noGrp="1"/>
          </p:cNvSpPr>
          <p:nvPr>
            <p:ph type="sldNum" sz="quarter" idx="12"/>
          </p:nvPr>
        </p:nvSpPr>
        <p:spPr/>
        <p:txBody>
          <a:bodyPr/>
          <a:lstStyle/>
          <a:p>
            <a:pPr>
              <a:defRPr/>
            </a:pPr>
            <a:fld id="{4C31EAA6-A726-4130-9768-D883E0BF156E}" type="slidenum">
              <a:rPr lang="en-US" smtClean="0"/>
              <a:pPr>
                <a:defRPr/>
              </a:pPr>
              <a:t>50</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680321" y="753228"/>
            <a:ext cx="9613862" cy="1080938"/>
          </a:xfrm>
        </p:spPr>
        <p:txBody>
          <a:bodyPr/>
          <a:lstStyle/>
          <a:p>
            <a:r>
              <a:rPr lang="en-US" dirty="0"/>
              <a:t>Budget Reports &amp; Forms</a:t>
            </a:r>
          </a:p>
        </p:txBody>
      </p:sp>
      <p:sp>
        <p:nvSpPr>
          <p:cNvPr id="45059" name="Rectangle 3"/>
          <p:cNvSpPr>
            <a:spLocks noGrp="1" noChangeArrowheads="1"/>
          </p:cNvSpPr>
          <p:nvPr>
            <p:ph sz="quarter" idx="1"/>
          </p:nvPr>
        </p:nvSpPr>
        <p:spPr/>
        <p:txBody>
          <a:bodyPr>
            <a:normAutofit/>
          </a:bodyPr>
          <a:lstStyle/>
          <a:p>
            <a:r>
              <a:rPr lang="en-US" dirty="0"/>
              <a:t>Forms Generated by the Budget System</a:t>
            </a:r>
          </a:p>
          <a:p>
            <a:pPr lvl="1"/>
            <a:r>
              <a:rPr lang="en-US" dirty="0"/>
              <a:t>DA 402 &amp; SR05A—Agency Expenditure Summary by Program and Funds</a:t>
            </a:r>
          </a:p>
          <a:p>
            <a:pPr lvl="1"/>
            <a:r>
              <a:rPr lang="en-US" dirty="0"/>
              <a:t>DA 404—Fund Revenues</a:t>
            </a:r>
          </a:p>
          <a:p>
            <a:pPr lvl="1"/>
            <a:r>
              <a:rPr lang="en-US" dirty="0"/>
              <a:t>DA 406/410—Expenditures by Record Class and Funds</a:t>
            </a:r>
          </a:p>
          <a:p>
            <a:pPr lvl="1"/>
            <a:endParaRPr lang="en-US" dirty="0"/>
          </a:p>
          <a:p>
            <a:r>
              <a:rPr lang="en-US" dirty="0"/>
              <a:t>Forms Generated Outside the Budget System</a:t>
            </a:r>
          </a:p>
          <a:p>
            <a:pPr lvl="1"/>
            <a:r>
              <a:rPr lang="en-US" dirty="0"/>
              <a:t>DA 400—Agency Narrative, Program Description and Performance Measures</a:t>
            </a:r>
          </a:p>
          <a:p>
            <a:pPr lvl="1"/>
            <a:r>
              <a:rPr lang="en-US" dirty="0"/>
              <a:t>DA 405—Explanation of Receipts</a:t>
            </a:r>
          </a:p>
          <a:p>
            <a:pPr lvl="1"/>
            <a:r>
              <a:rPr lang="en-US" dirty="0"/>
              <a:t>DA 417—Children’s Services</a:t>
            </a:r>
          </a:p>
          <a:p>
            <a:pPr lvl="1"/>
            <a:r>
              <a:rPr lang="en-US" dirty="0"/>
              <a:t>DA 418, et al.—Capital Improvements</a:t>
            </a:r>
          </a:p>
        </p:txBody>
      </p:sp>
      <p:sp>
        <p:nvSpPr>
          <p:cNvPr id="3" name="Slide Number Placeholder 2">
            <a:extLst>
              <a:ext uri="{FF2B5EF4-FFF2-40B4-BE49-F238E27FC236}">
                <a16:creationId xmlns:a16="http://schemas.microsoft.com/office/drawing/2014/main" id="{C367A824-70E9-4328-B119-C190FD401C03}"/>
              </a:ext>
            </a:extLst>
          </p:cNvPr>
          <p:cNvSpPr>
            <a:spLocks noGrp="1"/>
          </p:cNvSpPr>
          <p:nvPr>
            <p:ph type="sldNum" sz="quarter" idx="12"/>
          </p:nvPr>
        </p:nvSpPr>
        <p:spPr/>
        <p:txBody>
          <a:bodyPr/>
          <a:lstStyle/>
          <a:p>
            <a:pPr>
              <a:defRPr/>
            </a:pPr>
            <a:fld id="{4C31EAA6-A726-4130-9768-D883E0BF156E}" type="slidenum">
              <a:rPr lang="en-US" smtClean="0"/>
              <a:pPr>
                <a:defRPr/>
              </a:pPr>
              <a:t>51</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normAutofit fontScale="90000"/>
          </a:bodyPr>
          <a:lstStyle/>
          <a:p>
            <a:br>
              <a:rPr lang="en-US" dirty="0"/>
            </a:br>
            <a:r>
              <a:rPr lang="en-US" sz="4000" dirty="0"/>
              <a:t>Key Dates</a:t>
            </a:r>
          </a:p>
        </p:txBody>
      </p:sp>
      <p:sp>
        <p:nvSpPr>
          <p:cNvPr id="48131" name="Rectangle 3"/>
          <p:cNvSpPr>
            <a:spLocks noGrp="1" noChangeArrowheads="1"/>
          </p:cNvSpPr>
          <p:nvPr>
            <p:ph sz="quarter" idx="4294967295"/>
          </p:nvPr>
        </p:nvSpPr>
        <p:spPr>
          <a:xfrm>
            <a:off x="2423592" y="4019036"/>
            <a:ext cx="7344816" cy="2232248"/>
          </a:xfrm>
        </p:spPr>
        <p:style>
          <a:lnRef idx="3">
            <a:schemeClr val="lt1"/>
          </a:lnRef>
          <a:fillRef idx="1">
            <a:schemeClr val="accent5"/>
          </a:fillRef>
          <a:effectRef idx="1">
            <a:schemeClr val="accent5"/>
          </a:effectRef>
          <a:fontRef idx="minor">
            <a:schemeClr val="lt1"/>
          </a:fontRef>
        </p:style>
        <p:txBody>
          <a:bodyPr anchor="ctr">
            <a:normAutofit/>
          </a:bodyPr>
          <a:lstStyle/>
          <a:p>
            <a:pPr marL="0" indent="0" algn="ctr">
              <a:buNone/>
            </a:pPr>
            <a:r>
              <a:rPr lang="en-US" sz="5400" b="1" dirty="0"/>
              <a:t>Budget Submission: </a:t>
            </a:r>
          </a:p>
          <a:p>
            <a:pPr marL="0" indent="0" algn="ctr">
              <a:buNone/>
            </a:pPr>
            <a:r>
              <a:rPr lang="en-US" sz="5400" b="1" u="sng" dirty="0"/>
              <a:t>September 15, 2026</a:t>
            </a:r>
          </a:p>
        </p:txBody>
      </p:sp>
      <p:sp>
        <p:nvSpPr>
          <p:cNvPr id="13" name="Rectangle 3"/>
          <p:cNvSpPr txBox="1">
            <a:spLocks noChangeArrowheads="1"/>
          </p:cNvSpPr>
          <p:nvPr/>
        </p:nvSpPr>
        <p:spPr>
          <a:xfrm>
            <a:off x="2423592" y="2168860"/>
            <a:ext cx="7344816" cy="1544158"/>
          </a:xfrm>
          <a:prstGeom prst="rect">
            <a:avLst/>
          </a:prstGeom>
        </p:spPr>
        <p:style>
          <a:lnRef idx="3">
            <a:schemeClr val="lt1"/>
          </a:lnRef>
          <a:fillRef idx="1">
            <a:schemeClr val="accent1"/>
          </a:fillRef>
          <a:effectRef idx="1">
            <a:schemeClr val="accent1"/>
          </a:effectRef>
          <a:fontRef idx="minor">
            <a:schemeClr val="lt1"/>
          </a:fontRef>
        </p:style>
        <p:txBody>
          <a:bodyPr vert="horz" anchor="ctr">
            <a:noAutofit/>
          </a:bodyPr>
          <a:lst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a:lstStyle>
          <a:p>
            <a:pPr marL="0" indent="0" algn="ctr">
              <a:buNone/>
            </a:pPr>
            <a:r>
              <a:rPr lang="en-US" sz="4400" b="1" dirty="0">
                <a:solidFill>
                  <a:schemeClr val="bg1"/>
                </a:solidFill>
              </a:rPr>
              <a:t>IBARS Opens: mid-</a:t>
            </a:r>
            <a:r>
              <a:rPr lang="en-US" sz="4400" b="1" u="sng" dirty="0">
                <a:solidFill>
                  <a:schemeClr val="bg1"/>
                </a:solidFill>
              </a:rPr>
              <a:t>August, 2026</a:t>
            </a:r>
          </a:p>
        </p:txBody>
      </p:sp>
      <p:sp>
        <p:nvSpPr>
          <p:cNvPr id="2" name="Slide Number Placeholder 1">
            <a:extLst>
              <a:ext uri="{FF2B5EF4-FFF2-40B4-BE49-F238E27FC236}">
                <a16:creationId xmlns:a16="http://schemas.microsoft.com/office/drawing/2014/main" id="{82C2A69F-F44E-492B-B66B-1B92CDB90696}"/>
              </a:ext>
            </a:extLst>
          </p:cNvPr>
          <p:cNvSpPr>
            <a:spLocks noGrp="1"/>
          </p:cNvSpPr>
          <p:nvPr>
            <p:ph type="sldNum" sz="quarter" idx="12"/>
          </p:nvPr>
        </p:nvSpPr>
        <p:spPr/>
        <p:txBody>
          <a:bodyPr/>
          <a:lstStyle/>
          <a:p>
            <a:pPr>
              <a:defRPr/>
            </a:pPr>
            <a:fld id="{63B0A6E9-C503-482A-9155-BAC36EBEE77A}" type="slidenum">
              <a:rPr lang="en-US" smtClean="0"/>
              <a:pPr>
                <a:defRPr/>
              </a:pPr>
              <a:t>52</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6"/>
          <p:cNvSpPr>
            <a:spLocks noGrp="1" noChangeArrowheads="1"/>
          </p:cNvSpPr>
          <p:nvPr>
            <p:ph type="title"/>
          </p:nvPr>
        </p:nvSpPr>
        <p:spPr/>
        <p:txBody>
          <a:bodyPr/>
          <a:lstStyle/>
          <a:p>
            <a:r>
              <a:rPr lang="en-US" dirty="0"/>
              <a:t>Key Resources</a:t>
            </a:r>
          </a:p>
        </p:txBody>
      </p:sp>
      <p:sp>
        <p:nvSpPr>
          <p:cNvPr id="49155" name="Rectangle 7"/>
          <p:cNvSpPr>
            <a:spLocks noGrp="1" noChangeArrowheads="1"/>
          </p:cNvSpPr>
          <p:nvPr>
            <p:ph sz="quarter" idx="1"/>
          </p:nvPr>
        </p:nvSpPr>
        <p:spPr>
          <a:xfrm>
            <a:off x="680321" y="2336872"/>
            <a:ext cx="9613861" cy="3767899"/>
          </a:xfrm>
        </p:spPr>
        <p:txBody>
          <a:bodyPr>
            <a:noAutofit/>
          </a:bodyPr>
          <a:lstStyle/>
          <a:p>
            <a:r>
              <a:rPr lang="en-US" sz="2600" u="sng" dirty="0"/>
              <a:t>DOB Website</a:t>
            </a:r>
            <a:r>
              <a:rPr lang="en-US" sz="2600" dirty="0"/>
              <a:t> — </a:t>
            </a:r>
            <a:r>
              <a:rPr lang="en-US" sz="2600" dirty="0">
                <a:hlinkClick r:id="rId3"/>
              </a:rPr>
              <a:t>http://budget.kansas.gov/</a:t>
            </a:r>
            <a:endParaRPr lang="en-US" sz="2600" dirty="0"/>
          </a:p>
          <a:p>
            <a:pPr lvl="1"/>
            <a:r>
              <a:rPr lang="en-US" sz="2400" b="1" dirty="0">
                <a:solidFill>
                  <a:schemeClr val="accent3">
                    <a:lumMod val="60000"/>
                    <a:lumOff val="40000"/>
                  </a:schemeClr>
                </a:solidFill>
              </a:rPr>
              <a:t>The FY 2028 Budget Instructions with Budget Cost Indices</a:t>
            </a:r>
          </a:p>
          <a:p>
            <a:pPr lvl="2"/>
            <a:r>
              <a:rPr lang="en-US" sz="2000" dirty="0"/>
              <a:t>Primary resource for budget procedures</a:t>
            </a:r>
          </a:p>
          <a:p>
            <a:pPr lvl="1"/>
            <a:r>
              <a:rPr lang="en-US" sz="2400" dirty="0"/>
              <a:t>Performance Based Budgeting Resources</a:t>
            </a:r>
          </a:p>
          <a:p>
            <a:pPr lvl="1"/>
            <a:r>
              <a:rPr lang="en-US" sz="2400" dirty="0"/>
              <a:t>IBARS User Manual</a:t>
            </a:r>
          </a:p>
          <a:p>
            <a:pPr lvl="1"/>
            <a:r>
              <a:rPr lang="en-US" sz="2400" dirty="0"/>
              <a:t>Official budget publications</a:t>
            </a:r>
          </a:p>
          <a:p>
            <a:pPr lvl="2"/>
            <a:r>
              <a:rPr lang="en-US" sz="2200" i="1" dirty="0"/>
              <a:t>Governor’s Budget Report</a:t>
            </a:r>
          </a:p>
          <a:p>
            <a:pPr lvl="2"/>
            <a:r>
              <a:rPr lang="en-US" sz="2200" i="1" dirty="0"/>
              <a:t>Comparison Report</a:t>
            </a:r>
          </a:p>
          <a:p>
            <a:r>
              <a:rPr lang="en-US" sz="2600" i="1" dirty="0"/>
              <a:t>Session Laws of Kansas</a:t>
            </a:r>
            <a:endParaRPr lang="en-US" sz="2600" dirty="0"/>
          </a:p>
          <a:p>
            <a:r>
              <a:rPr lang="en-US" sz="2600" dirty="0"/>
              <a:t>Your Budget Analyst</a:t>
            </a:r>
          </a:p>
        </p:txBody>
      </p:sp>
      <p:sp>
        <p:nvSpPr>
          <p:cNvPr id="3" name="Slide Number Placeholder 2">
            <a:extLst>
              <a:ext uri="{FF2B5EF4-FFF2-40B4-BE49-F238E27FC236}">
                <a16:creationId xmlns:a16="http://schemas.microsoft.com/office/drawing/2014/main" id="{BA4376A2-5399-4B1D-9805-56105A0BFDB2}"/>
              </a:ext>
            </a:extLst>
          </p:cNvPr>
          <p:cNvSpPr>
            <a:spLocks noGrp="1"/>
          </p:cNvSpPr>
          <p:nvPr>
            <p:ph type="sldNum" sz="quarter" idx="12"/>
          </p:nvPr>
        </p:nvSpPr>
        <p:spPr/>
        <p:txBody>
          <a:bodyPr/>
          <a:lstStyle/>
          <a:p>
            <a:pPr>
              <a:defRPr/>
            </a:pPr>
            <a:fld id="{4C31EAA6-A726-4130-9768-D883E0BF156E}" type="slidenum">
              <a:rPr lang="en-US" smtClean="0"/>
              <a:pPr>
                <a:defRPr/>
              </a:pPr>
              <a:t>53</a:t>
            </a:fld>
            <a:endParaRPr lang="en-US" dirty="0"/>
          </a:p>
        </p:txBody>
      </p:sp>
    </p:spTree>
    <p:extLst>
      <p:ext uri="{BB962C8B-B14F-4D97-AF65-F5344CB8AC3E}">
        <p14:creationId xmlns:p14="http://schemas.microsoft.com/office/powerpoint/2010/main" val="36751062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pPr algn="ctr"/>
            <a:r>
              <a:rPr lang="en-US" sz="4800" dirty="0"/>
              <a:t>If you have questions, please contact your Budget Analyst.</a:t>
            </a:r>
          </a:p>
        </p:txBody>
      </p:sp>
      <p:sp>
        <p:nvSpPr>
          <p:cNvPr id="2" name="Subtitle 1"/>
          <p:cNvSpPr>
            <a:spLocks noGrp="1"/>
          </p:cNvSpPr>
          <p:nvPr>
            <p:ph type="body" idx="1"/>
          </p:nvPr>
        </p:nvSpPr>
        <p:spPr>
          <a:xfrm>
            <a:off x="2096352" y="944097"/>
            <a:ext cx="6781800" cy="1143000"/>
          </a:xfrm>
        </p:spPr>
        <p:txBody>
          <a:bodyPr>
            <a:normAutofit/>
          </a:bodyPr>
          <a:lstStyle/>
          <a:p>
            <a:pPr algn="ctr"/>
            <a:r>
              <a:rPr lang="en-US" sz="3600" dirty="0"/>
              <a:t>Basics of State Budgeting</a:t>
            </a:r>
          </a:p>
          <a:p>
            <a:pPr algn="ctr"/>
            <a:r>
              <a:rPr lang="en-US" sz="2800" dirty="0"/>
              <a:t>Division of the Budget</a:t>
            </a:r>
          </a:p>
          <a:p>
            <a:endParaRPr lang="en-US" sz="2800" dirty="0"/>
          </a:p>
        </p:txBody>
      </p:sp>
      <p:sp>
        <p:nvSpPr>
          <p:cNvPr id="4" name="Slide Number Placeholder 3">
            <a:extLst>
              <a:ext uri="{FF2B5EF4-FFF2-40B4-BE49-F238E27FC236}">
                <a16:creationId xmlns:a16="http://schemas.microsoft.com/office/drawing/2014/main" id="{1220A9F8-0E13-40ED-AF07-EBA829C53205}"/>
              </a:ext>
            </a:extLst>
          </p:cNvPr>
          <p:cNvSpPr>
            <a:spLocks noGrp="1"/>
          </p:cNvSpPr>
          <p:nvPr>
            <p:ph type="sldNum" sz="quarter" idx="12"/>
          </p:nvPr>
        </p:nvSpPr>
        <p:spPr/>
        <p:txBody>
          <a:bodyPr/>
          <a:lstStyle/>
          <a:p>
            <a:pPr>
              <a:defRPr/>
            </a:pPr>
            <a:fld id="{514F070A-708B-425D-9A48-AF0FE66B31DB}" type="slidenum">
              <a:rPr lang="en-US" smtClean="0"/>
              <a:pPr>
                <a:defRPr/>
              </a:pPr>
              <a:t>54</a:t>
            </a:fld>
            <a:endParaRPr lang="en-US" dirty="0"/>
          </a:p>
        </p:txBody>
      </p:sp>
    </p:spTree>
    <p:extLst>
      <p:ext uri="{BB962C8B-B14F-4D97-AF65-F5344CB8AC3E}">
        <p14:creationId xmlns:p14="http://schemas.microsoft.com/office/powerpoint/2010/main" val="197330786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theme/theme1.xml><?xml version="1.0" encoding="utf-8"?>
<a:theme xmlns:a="http://schemas.openxmlformats.org/drawingml/2006/main" name="Berlin">
  <a:themeElements>
    <a:clrScheme name="Berlin">
      <a:dk1>
        <a:sysClr val="windowText" lastClr="000000"/>
      </a:dk1>
      <a:lt1>
        <a:sysClr val="window" lastClr="FFFFFF"/>
      </a:lt1>
      <a:dk2>
        <a:srgbClr val="1F8094"/>
      </a:dk2>
      <a:lt2>
        <a:srgbClr val="E7E6E6"/>
      </a:lt2>
      <a:accent1>
        <a:srgbClr val="39CDE7"/>
      </a:accent1>
      <a:accent2>
        <a:srgbClr val="60DE72"/>
      </a:accent2>
      <a:accent3>
        <a:srgbClr val="DDCC64"/>
      </a:accent3>
      <a:accent4>
        <a:srgbClr val="F49D50"/>
      </a:accent4>
      <a:accent5>
        <a:srgbClr val="E44951"/>
      </a:accent5>
      <a:accent6>
        <a:srgbClr val="D666F9"/>
      </a:accent6>
      <a:hlink>
        <a:srgbClr val="4BF7ED"/>
      </a:hlink>
      <a:folHlink>
        <a:srgbClr val="95E9F4"/>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28000"/>
              </a:schemeClr>
            </a:gs>
            <a:gs pos="50000">
              <a:schemeClr val="phClr">
                <a:shade val="100000"/>
                <a:hueMod val="100000"/>
                <a:satMod val="110000"/>
                <a:lumMod val="130000"/>
              </a:schemeClr>
            </a:gs>
            <a:gs pos="100000">
              <a:schemeClr val="phClr">
                <a:shade val="78000"/>
                <a:hueMod val="118000"/>
                <a:satMod val="12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7DC10E3-4FF5-456B-A359-A0F378C1E5F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3A2143F7DF2C48A7F26742E8CD0AF6" ma:contentTypeVersion="27" ma:contentTypeDescription="Create a new document." ma:contentTypeScope="" ma:versionID="9a115f2ad24c587cbb91a956b455d39b">
  <xsd:schema xmlns:xsd="http://www.w3.org/2001/XMLSchema" xmlns:xs="http://www.w3.org/2001/XMLSchema" xmlns:p="http://schemas.microsoft.com/office/2006/metadata/properties" xmlns:ns2="611ab313-5a89-4986-ae7a-64b54143fe11" xmlns:ns3="0859a329-6e81-4cce-8693-d35f9b2c41d2" targetNamespace="http://schemas.microsoft.com/office/2006/metadata/properties" ma:root="true" ma:fieldsID="64a397086230a1ca967fc445554215ab" ns2:_="" ns3:_="">
    <xsd:import namespace="611ab313-5a89-4986-ae7a-64b54143fe11"/>
    <xsd:import namespace="0859a329-6e81-4cce-8693-d35f9b2c41d2"/>
    <xsd:element name="properties">
      <xsd:complexType>
        <xsd:sequence>
          <xsd:element name="documentManagement">
            <xsd:complexType>
              <xsd:all>
                <xsd:element ref="ns2:AgencyName" minOccurs="0"/>
                <xsd:element ref="ns2:Archive" minOccurs="0"/>
                <xsd:element ref="ns2:Fiscal_x0020_Year" minOccurs="0"/>
                <xsd:element ref="ns3:MediaServiceMetadata" minOccurs="0"/>
                <xsd:element ref="ns3:MediaServiceFastMetadata" minOccurs="0"/>
                <xsd:element ref="ns3:Yes_x002f_No" minOccurs="0"/>
                <xsd:element ref="ns3:MediaServiceAutoTags" minOccurs="0"/>
                <xsd:element ref="ns3:MediaServiceDateTaken" minOccurs="0"/>
                <xsd:element ref="ns3:MediaServiceOCR" minOccurs="0"/>
                <xsd:element ref="ns3:MediaServiceEventHashCode" minOccurs="0"/>
                <xsd:element ref="ns3:MediaServiceGenerationTime" minOccurs="0"/>
                <xsd:element ref="ns2:SharedWithUsers" minOccurs="0"/>
                <xsd:element ref="ns2:SharedWithDetails" minOccurs="0"/>
                <xsd:element ref="ns3:MediaLengthInSeconds" minOccurs="0"/>
                <xsd:element ref="ns3:MediaServiceObjectDetectorVersions" minOccurs="0"/>
                <xsd:element ref="ns3:MediaServiceSearchProperties" minOccurs="0"/>
                <xsd:element ref="ns3:lcf76f155ced4ddcb4097134ff3c332f" minOccurs="0"/>
                <xsd:element ref="ns2:TaxCatchAll"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1ab313-5a89-4986-ae7a-64b54143fe11" elementFormDefault="qualified">
    <xsd:import namespace="http://schemas.microsoft.com/office/2006/documentManagement/types"/>
    <xsd:import namespace="http://schemas.microsoft.com/office/infopath/2007/PartnerControls"/>
    <xsd:element name="AgencyName" ma:index="2" nillable="true" ma:displayName="Agency Name" ma:list="{209a2d02-0c11-40c6-81c9-24218f29366a}" ma:internalName="AgencyName" ma:showField="LinkTitleNoMenu" ma:web="611ab313-5a89-4986-ae7a-64b54143fe11">
      <xsd:simpleType>
        <xsd:restriction base="dms:Lookup"/>
      </xsd:simpleType>
    </xsd:element>
    <xsd:element name="Archive" ma:index="3" nillable="true" ma:displayName="Archive" ma:default="Yes" ma:description="Yes/No" ma:format="Dropdown" ma:internalName="Archive">
      <xsd:simpleType>
        <xsd:restriction base="dms:Choice">
          <xsd:enumeration value="Yes"/>
          <xsd:enumeration value="No"/>
        </xsd:restriction>
      </xsd:simpleType>
    </xsd:element>
    <xsd:element name="Fiscal_x0020_Year" ma:index="4" nillable="true" ma:displayName="Fiscal Year" ma:description="Fiscal Year" ma:format="Dropdown" ma:internalName="Fiscal_x0020_Year">
      <xsd:simpleType>
        <xsd:restriction base="dms:Choice">
          <xsd:enumeration value="2010"/>
          <xsd:enumeration value="2011"/>
          <xsd:enumeration value="2012"/>
          <xsd:enumeration value="2013"/>
          <xsd:enumeration value="2014"/>
          <xsd:enumeration value="2015"/>
          <xsd:enumeration value="2016"/>
          <xsd:enumeration value="2017"/>
          <xsd:enumeration value="2018"/>
          <xsd:enumeration value="2019"/>
          <xsd:enumeration value="2020"/>
          <xsd:enumeration value="2021"/>
          <xsd:enumeration value="2022"/>
          <xsd:enumeration value="2023"/>
          <xsd:enumeration value="2024"/>
          <xsd:enumeration value="2025"/>
        </xsd:restriction>
      </xsd:simple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6" nillable="true" ma:displayName="Taxonomy Catch All Column" ma:hidden="true" ma:list="{6abf7429-6cc5-47e1-b5d6-31a6be376ebd}" ma:internalName="TaxCatchAll" ma:showField="CatchAllData" ma:web="611ab313-5a89-4986-ae7a-64b54143fe11">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859a329-6e81-4cce-8693-d35f9b2c41d2"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Yes_x002f_No" ma:index="13" nillable="true" ma:displayName="Yes/No" ma:default="1" ma:internalName="Yes_x002f_No">
      <xsd:simpleType>
        <xsd:restriction base="dms:Boolean"/>
      </xsd:simpleType>
    </xsd:element>
    <xsd:element name="MediaServiceAutoTags" ma:index="14" nillable="true" ma:displayName="MediaServiceAutoTags" ma:internalName="MediaServiceAutoTags"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c760d659-d1b8-47d0-a454-1bb206a60701" ma:termSetId="09814cd3-568e-fe90-9814-8d621ff8fb84" ma:anchorId="fba54fb3-c3e1-fe81-a776-ca4b69148c4d" ma:open="true" ma:isKeyword="false">
      <xsd:complexType>
        <xsd:sequence>
          <xsd:element ref="pc:Terms" minOccurs="0" maxOccurs="1"/>
        </xsd:sequence>
      </xsd:complexType>
    </xsd:element>
    <xsd:element name="MediaServiceLocation" ma:index="27"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9"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Archive xmlns="611ab313-5a89-4986-ae7a-64b54143fe11">Yes</Archive>
    <AgencyName xmlns="611ab313-5a89-4986-ae7a-64b54143fe11" xsi:nil="true"/>
    <Fiscal_x0020_Year xmlns="611ab313-5a89-4986-ae7a-64b54143fe11" xsi:nil="true"/>
    <Yes_x002f_No xmlns="0859a329-6e81-4cce-8693-d35f9b2c41d2">true</Yes_x002f_No>
    <TaxCatchAll xmlns="611ab313-5a89-4986-ae7a-64b54143fe11" xsi:nil="true"/>
    <lcf76f155ced4ddcb4097134ff3c332f xmlns="0859a329-6e81-4cce-8693-d35f9b2c41d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47C6EA1-EB67-4110-9686-A3773D4089F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1ab313-5a89-4986-ae7a-64b54143fe11"/>
    <ds:schemaRef ds:uri="0859a329-6e81-4cce-8693-d35f9b2c41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0A6F23A-C3DE-45A0-9626-A111A39DCAF4}">
  <ds:schemaRefs>
    <ds:schemaRef ds:uri="http://schemas.microsoft.com/sharepoint/v3/contenttype/forms"/>
  </ds:schemaRefs>
</ds:datastoreItem>
</file>

<file path=customXml/itemProps3.xml><?xml version="1.0" encoding="utf-8"?>
<ds:datastoreItem xmlns:ds="http://schemas.openxmlformats.org/officeDocument/2006/customXml" ds:itemID="{FC651576-5A53-4505-8A41-FB9FC291E01F}">
  <ds:schemaRefs>
    <ds:schemaRef ds:uri="0859a329-6e81-4cce-8693-d35f9b2c41d2"/>
    <ds:schemaRef ds:uri="611ab313-5a89-4986-ae7a-64b54143fe11"/>
    <ds:schemaRef ds:uri="http://schemas.microsoft.com/office/2006/metadata/properties"/>
    <ds:schemaRef ds:uri="http://schemas.microsoft.com/office/infopath/2007/PartnerControls"/>
  </ds:schemaRefs>
</ds:datastoreItem>
</file>

<file path=docMetadata/LabelInfo.xml><?xml version="1.0" encoding="utf-8"?>
<clbl:labelList xmlns:clbl="http://schemas.microsoft.com/office/2020/mipLabelMetadata">
  <clbl:label id="{dcae8101-c92d-480c-bc43-c6761ccccc5a}" enabled="0" method="" siteId="{dcae8101-c92d-480c-bc43-c6761ccccc5a}" removed="1"/>
</clbl:labelList>
</file>

<file path=docProps/app.xml><?xml version="1.0" encoding="utf-8"?>
<Properties xmlns="http://schemas.openxmlformats.org/officeDocument/2006/extended-properties" xmlns:vt="http://schemas.openxmlformats.org/officeDocument/2006/docPropsVTypes">
  <Template>Facet</Template>
  <TotalTime>193</TotalTime>
  <Words>9792</Words>
  <Application>Microsoft Office PowerPoint</Application>
  <PresentationFormat>Widescreen</PresentationFormat>
  <Paragraphs>936</Paragraphs>
  <Slides>54</Slides>
  <Notes>54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54</vt:i4>
      </vt:variant>
    </vt:vector>
  </HeadingPairs>
  <TitlesOfParts>
    <vt:vector size="61" baseType="lpstr">
      <vt:lpstr>Arial</vt:lpstr>
      <vt:lpstr>Calibri</vt:lpstr>
      <vt:lpstr>Tahoma</vt:lpstr>
      <vt:lpstr>Times New Roman</vt:lpstr>
      <vt:lpstr>Trebuchet MS</vt:lpstr>
      <vt:lpstr>Wingdings</vt:lpstr>
      <vt:lpstr>Berlin</vt:lpstr>
      <vt:lpstr>Basics of State Budgeting</vt:lpstr>
      <vt:lpstr>Agenda</vt:lpstr>
      <vt:lpstr>Key Players &amp; Budget Cycle</vt:lpstr>
      <vt:lpstr>PowerPoint Presentation</vt:lpstr>
      <vt:lpstr>Agencies</vt:lpstr>
      <vt:lpstr>PowerPoint Presentation</vt:lpstr>
      <vt:lpstr>Terminology</vt:lpstr>
      <vt:lpstr>Acronyms &amp; Terms</vt:lpstr>
      <vt:lpstr>Acronyms &amp; Terms</vt:lpstr>
      <vt:lpstr>Acronyms &amp; Terms</vt:lpstr>
      <vt:lpstr>Acronyms &amp; Terms </vt:lpstr>
      <vt:lpstr>Acronyms &amp; Terms</vt:lpstr>
      <vt:lpstr>Allocations, Appropriations, Expenditure Limitations &amp; Allotments</vt:lpstr>
      <vt:lpstr>Allocations</vt:lpstr>
      <vt:lpstr>Allocations: Process Overview</vt:lpstr>
      <vt:lpstr>Appropriations</vt:lpstr>
      <vt:lpstr>Appropriation Bills</vt:lpstr>
      <vt:lpstr>Expenditure Limitations</vt:lpstr>
      <vt:lpstr>Rescissions and Allotments</vt:lpstr>
      <vt:lpstr>Revenues &amp; Expenditures</vt:lpstr>
      <vt:lpstr>Consensus Revenue Estimate (CRE)</vt:lpstr>
      <vt:lpstr>Consensus Revenue Estimate (CRE)</vt:lpstr>
      <vt:lpstr>Categories of Expenditures</vt:lpstr>
      <vt:lpstr>Categories of Expenditures</vt:lpstr>
      <vt:lpstr>Expenditures</vt:lpstr>
      <vt:lpstr>Expenditures - Transfers</vt:lpstr>
      <vt:lpstr>Classification of Employees</vt:lpstr>
      <vt:lpstr>Classification of State Employees</vt:lpstr>
      <vt:lpstr>Classification of State Employees</vt:lpstr>
      <vt:lpstr>Classification of State Employees</vt:lpstr>
      <vt:lpstr>Budget Mechanics</vt:lpstr>
      <vt:lpstr>General Concepts</vt:lpstr>
      <vt:lpstr>General Concepts</vt:lpstr>
      <vt:lpstr>Appropriation Language</vt:lpstr>
      <vt:lpstr>Appropriation Language: Transfer Authority</vt:lpstr>
      <vt:lpstr>System Structures</vt:lpstr>
      <vt:lpstr>Reading an Account Number (SMART)</vt:lpstr>
      <vt:lpstr>Chart of Accounts</vt:lpstr>
      <vt:lpstr>System Structures</vt:lpstr>
      <vt:lpstr>System Structures</vt:lpstr>
      <vt:lpstr>System Structures</vt:lpstr>
      <vt:lpstr>Budget Adjustments</vt:lpstr>
      <vt:lpstr>System Structures</vt:lpstr>
      <vt:lpstr>Functions of Government </vt:lpstr>
      <vt:lpstr>Budget Adjustments</vt:lpstr>
      <vt:lpstr>Components of Your Budget</vt:lpstr>
      <vt:lpstr>Components</vt:lpstr>
      <vt:lpstr>Components – Performance Measures</vt:lpstr>
      <vt:lpstr>Components – Performance Measures </vt:lpstr>
      <vt:lpstr>Other Components</vt:lpstr>
      <vt:lpstr>Budget Reports &amp; Forms</vt:lpstr>
      <vt:lpstr> Key Dates</vt:lpstr>
      <vt:lpstr>Key Resources</vt:lpstr>
      <vt:lpstr>If you have questions, please contact your Budget Analyst.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Basics of State Budgeting</dc:title>
  <dc:creator>Gunn, Leyton [BUDGET]</dc:creator>
  <cp:lastModifiedBy>John L. Kirk [BUDGET]</cp:lastModifiedBy>
  <cp:revision>6</cp:revision>
  <cp:lastPrinted>2019-08-07T18:29:48Z</cp:lastPrinted>
  <dcterms:created xsi:type="dcterms:W3CDTF">2019-07-08T20:12:51Z</dcterms:created>
  <dcterms:modified xsi:type="dcterms:W3CDTF">2026-07-23T19:22:54Z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0x010100ED3A2143F7DF2C48A7F26742E8CD0AF6</vt:lpwstr>
  </property>
  <property fmtid="{D5CDD505-2E9C-101B-9397-08002B2CF9AE}" pid="3" name="MediaServiceImageTags">
    <vt:lpwstr/>
  </property>
</Properties>
</file>